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8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83" r:id="rId18"/>
    <p:sldId id="275" r:id="rId19"/>
    <p:sldId id="277" r:id="rId20"/>
    <p:sldId id="280" r:id="rId21"/>
    <p:sldId id="279" r:id="rId22"/>
    <p:sldId id="281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99FFCC"/>
    <a:srgbClr val="FF99FF"/>
    <a:srgbClr val="CC66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5F07F-AE48-4F3A-90B9-D5940AAFE383}" v="3" dt="2024-05-20T22:13:14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 autoAdjust="0"/>
    <p:restoredTop sz="93844" autoAdjust="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anta, Ryan" userId="fcd5afeb-0353-446f-a2a4-72daeb5e74c6" providerId="ADAL" clId="{3DD5F07F-AE48-4F3A-90B9-D5940AAFE383}"/>
    <pc:docChg chg="custSel modSld">
      <pc:chgData name="Schanta, Ryan" userId="fcd5afeb-0353-446f-a2a4-72daeb5e74c6" providerId="ADAL" clId="{3DD5F07F-AE48-4F3A-90B9-D5940AAFE383}" dt="2024-05-20T22:20:03.902" v="26" actId="22"/>
      <pc:docMkLst>
        <pc:docMk/>
      </pc:docMkLst>
      <pc:sldChg chg="addSp delSp modSp mod delAnim modAnim">
        <pc:chgData name="Schanta, Ryan" userId="fcd5afeb-0353-446f-a2a4-72daeb5e74c6" providerId="ADAL" clId="{3DD5F07F-AE48-4F3A-90B9-D5940AAFE383}" dt="2024-05-20T22:20:03.902" v="26" actId="22"/>
        <pc:sldMkLst>
          <pc:docMk/>
          <pc:sldMk cId="2305243684" sldId="268"/>
        </pc:sldMkLst>
        <pc:spChg chg="del">
          <ac:chgData name="Schanta, Ryan" userId="fcd5afeb-0353-446f-a2a4-72daeb5e74c6" providerId="ADAL" clId="{3DD5F07F-AE48-4F3A-90B9-D5940AAFE383}" dt="2024-05-20T22:13:45.134" v="18" actId="478"/>
          <ac:spMkLst>
            <pc:docMk/>
            <pc:sldMk cId="2305243684" sldId="268"/>
            <ac:spMk id="2" creationId="{8D8B4410-66B7-E766-EE7F-8CA5A048BE2C}"/>
          </ac:spMkLst>
        </pc:spChg>
        <pc:spChg chg="add del mod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4" creationId="{9A5FF1BE-DA2B-08A0-C3AA-A989A843B9EC}"/>
          </ac:spMkLst>
        </pc:spChg>
        <pc:spChg chg="del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6" creationId="{D61094CC-2BBC-2DFA-7A20-FC0FF1202719}"/>
          </ac:spMkLst>
        </pc:spChg>
        <pc:spChg chg="del">
          <ac:chgData name="Schanta, Ryan" userId="fcd5afeb-0353-446f-a2a4-72daeb5e74c6" providerId="ADAL" clId="{3DD5F07F-AE48-4F3A-90B9-D5940AAFE383}" dt="2024-05-20T22:13:50.523" v="20" actId="478"/>
          <ac:spMkLst>
            <pc:docMk/>
            <pc:sldMk cId="2305243684" sldId="268"/>
            <ac:spMk id="7" creationId="{CA562179-39AD-C3A8-C53C-FA09609979CC}"/>
          </ac:spMkLst>
        </pc:spChg>
        <pc:spChg chg="add del mod">
          <ac:chgData name="Schanta, Ryan" userId="fcd5afeb-0353-446f-a2a4-72daeb5e74c6" providerId="ADAL" clId="{3DD5F07F-AE48-4F3A-90B9-D5940AAFE383}" dt="2024-05-20T22:13:46.985" v="19" actId="478"/>
          <ac:spMkLst>
            <pc:docMk/>
            <pc:sldMk cId="2305243684" sldId="268"/>
            <ac:spMk id="21" creationId="{6E5545D6-717B-2DBD-7A9E-CC8EB029382B}"/>
          </ac:spMkLst>
        </pc:spChg>
        <pc:spChg chg="add mod ord">
          <ac:chgData name="Schanta, Ryan" userId="fcd5afeb-0353-446f-a2a4-72daeb5e74c6" providerId="ADAL" clId="{3DD5F07F-AE48-4F3A-90B9-D5940AAFE383}" dt="2024-05-20T22:14:11.165" v="24" actId="166"/>
          <ac:spMkLst>
            <pc:docMk/>
            <pc:sldMk cId="2305243684" sldId="268"/>
            <ac:spMk id="22" creationId="{300AB19A-4312-F113-0FB6-77B8E6681854}"/>
          </ac:spMkLst>
        </pc:spChg>
        <pc:spChg chg="del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58" creationId="{42A0C472-99A0-CB67-BB96-FF402DEBB133}"/>
          </ac:spMkLst>
        </pc:spChg>
        <pc:spChg chg="del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59" creationId="{D015B03E-C2E4-8816-50FE-92F913DD7A16}"/>
          </ac:spMkLst>
        </pc:spChg>
        <pc:spChg chg="del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60" creationId="{BB8BD27F-24C6-5581-C7D1-910708C5E083}"/>
          </ac:spMkLst>
        </pc:spChg>
        <pc:spChg chg="mod">
          <ac:chgData name="Schanta, Ryan" userId="fcd5afeb-0353-446f-a2a4-72daeb5e74c6" providerId="ADAL" clId="{3DD5F07F-AE48-4F3A-90B9-D5940AAFE383}" dt="2024-05-20T22:12:48.416" v="5" actId="164"/>
          <ac:spMkLst>
            <pc:docMk/>
            <pc:sldMk cId="2305243684" sldId="268"/>
            <ac:spMk id="61" creationId="{4292F78A-0740-0F76-7DB2-9D398AF0ECD0}"/>
          </ac:spMkLst>
        </pc:spChg>
        <pc:spChg chg="del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62" creationId="{F21EEFC3-4E20-CF4A-505F-0D9945CCAE37}"/>
          </ac:spMkLst>
        </pc:spChg>
        <pc:spChg chg="mod">
          <ac:chgData name="Schanta, Ryan" userId="fcd5afeb-0353-446f-a2a4-72daeb5e74c6" providerId="ADAL" clId="{3DD5F07F-AE48-4F3A-90B9-D5940AAFE383}" dt="2024-05-20T22:12:48.416" v="5" actId="164"/>
          <ac:spMkLst>
            <pc:docMk/>
            <pc:sldMk cId="2305243684" sldId="268"/>
            <ac:spMk id="63" creationId="{787FF0A5-DEE6-D224-4F68-07D974FA4405}"/>
          </ac:spMkLst>
        </pc:spChg>
        <pc:spChg chg="mod">
          <ac:chgData name="Schanta, Ryan" userId="fcd5afeb-0353-446f-a2a4-72daeb5e74c6" providerId="ADAL" clId="{3DD5F07F-AE48-4F3A-90B9-D5940AAFE383}" dt="2024-05-20T22:12:48.416" v="5" actId="164"/>
          <ac:spMkLst>
            <pc:docMk/>
            <pc:sldMk cId="2305243684" sldId="268"/>
            <ac:spMk id="64" creationId="{8BA38744-39B8-279D-6635-47DA85BF9328}"/>
          </ac:spMkLst>
        </pc:spChg>
        <pc:spChg chg="mod">
          <ac:chgData name="Schanta, Ryan" userId="fcd5afeb-0353-446f-a2a4-72daeb5e74c6" providerId="ADAL" clId="{3DD5F07F-AE48-4F3A-90B9-D5940AAFE383}" dt="2024-05-20T22:12:48.416" v="5" actId="164"/>
          <ac:spMkLst>
            <pc:docMk/>
            <pc:sldMk cId="2305243684" sldId="268"/>
            <ac:spMk id="65" creationId="{C89A486F-6AF3-BECC-1775-7EE8CA2A9E87}"/>
          </ac:spMkLst>
        </pc:spChg>
        <pc:spChg chg="del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66" creationId="{13AFD88F-BA49-4F04-54A4-FE28244C20B8}"/>
          </ac:spMkLst>
        </pc:spChg>
        <pc:spChg chg="del mod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67" creationId="{70A10FE8-BBD7-4A58-1FE6-F52DBB21C6A6}"/>
          </ac:spMkLst>
        </pc:spChg>
        <pc:spChg chg="del mod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68" creationId="{B736D96E-3B38-CBF7-CC58-38E6FB24256F}"/>
          </ac:spMkLst>
        </pc:spChg>
        <pc:spChg chg="del mod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69" creationId="{6D98E321-1322-5708-2A4B-C5CCA2689479}"/>
          </ac:spMkLst>
        </pc:spChg>
        <pc:spChg chg="del">
          <ac:chgData name="Schanta, Ryan" userId="fcd5afeb-0353-446f-a2a4-72daeb5e74c6" providerId="ADAL" clId="{3DD5F07F-AE48-4F3A-90B9-D5940AAFE383}" dt="2024-05-20T22:12:39.973" v="4" actId="478"/>
          <ac:spMkLst>
            <pc:docMk/>
            <pc:sldMk cId="2305243684" sldId="268"/>
            <ac:spMk id="73" creationId="{42CFB867-C764-30E5-A63A-15D078BF108B}"/>
          </ac:spMkLst>
        </pc:spChg>
        <pc:spChg chg="del">
          <ac:chgData name="Schanta, Ryan" userId="fcd5afeb-0353-446f-a2a4-72daeb5e74c6" providerId="ADAL" clId="{3DD5F07F-AE48-4F3A-90B9-D5940AAFE383}" dt="2024-05-20T22:12:57.383" v="7" actId="478"/>
          <ac:spMkLst>
            <pc:docMk/>
            <pc:sldMk cId="2305243684" sldId="268"/>
            <ac:spMk id="74" creationId="{18D058BB-961E-4F98-8082-EA8FC4C9E23A}"/>
          </ac:spMkLst>
        </pc:spChg>
        <pc:spChg chg="del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76" creationId="{D527BFA0-8EAA-E6EB-753C-46641D355124}"/>
          </ac:spMkLst>
        </pc:spChg>
        <pc:spChg chg="del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77" creationId="{2EC2C54F-04FA-2CB8-2B30-ED10C9A10872}"/>
          </ac:spMkLst>
        </pc:spChg>
        <pc:spChg chg="del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78" creationId="{D50B2952-E3BD-C750-AFB9-C66455A50F0E}"/>
          </ac:spMkLst>
        </pc:spChg>
        <pc:spChg chg="del mod">
          <ac:chgData name="Schanta, Ryan" userId="fcd5afeb-0353-446f-a2a4-72daeb5e74c6" providerId="ADAL" clId="{3DD5F07F-AE48-4F3A-90B9-D5940AAFE383}" dt="2024-05-20T22:12:14.584" v="1" actId="478"/>
          <ac:spMkLst>
            <pc:docMk/>
            <pc:sldMk cId="2305243684" sldId="268"/>
            <ac:spMk id="79" creationId="{F09B7A8B-4A56-B681-8985-038E9703CD0A}"/>
          </ac:spMkLst>
        </pc:spChg>
        <pc:spChg chg="del">
          <ac:chgData name="Schanta, Ryan" userId="fcd5afeb-0353-446f-a2a4-72daeb5e74c6" providerId="ADAL" clId="{3DD5F07F-AE48-4F3A-90B9-D5940AAFE383}" dt="2024-05-20T22:12:16.776" v="2" actId="478"/>
          <ac:spMkLst>
            <pc:docMk/>
            <pc:sldMk cId="2305243684" sldId="268"/>
            <ac:spMk id="81" creationId="{49AF7564-E4F1-E65B-F7C8-6FE288439588}"/>
          </ac:spMkLst>
        </pc:spChg>
        <pc:spChg chg="del">
          <ac:chgData name="Schanta, Ryan" userId="fcd5afeb-0353-446f-a2a4-72daeb5e74c6" providerId="ADAL" clId="{3DD5F07F-AE48-4F3A-90B9-D5940AAFE383}" dt="2024-05-20T22:14:17.671" v="25" actId="21"/>
          <ac:spMkLst>
            <pc:docMk/>
            <pc:sldMk cId="2305243684" sldId="268"/>
            <ac:spMk id="82" creationId="{CDBE2AD1-7F48-DC8B-3AFC-687FC5FB6FD5}"/>
          </ac:spMkLst>
        </pc:spChg>
        <pc:grpChg chg="add del mod">
          <ac:chgData name="Schanta, Ryan" userId="fcd5afeb-0353-446f-a2a4-72daeb5e74c6" providerId="ADAL" clId="{3DD5F07F-AE48-4F3A-90B9-D5940AAFE383}" dt="2024-05-20T22:14:17.671" v="25" actId="21"/>
          <ac:grpSpMkLst>
            <pc:docMk/>
            <pc:sldMk cId="2305243684" sldId="268"/>
            <ac:grpSpMk id="3" creationId="{6DED2556-D6D6-2311-CA10-34B4D49AEED2}"/>
          </ac:grpSpMkLst>
        </pc:grpChg>
        <pc:grpChg chg="del">
          <ac:chgData name="Schanta, Ryan" userId="fcd5afeb-0353-446f-a2a4-72daeb5e74c6" providerId="ADAL" clId="{3DD5F07F-AE48-4F3A-90B9-D5940AAFE383}" dt="2024-05-20T22:14:17.671" v="25" actId="21"/>
          <ac:grpSpMkLst>
            <pc:docMk/>
            <pc:sldMk cId="2305243684" sldId="268"/>
            <ac:grpSpMk id="9" creationId="{C9788E10-AC4F-C614-BF64-5EEEFBAFF0AB}"/>
          </ac:grpSpMkLst>
        </pc:grpChg>
        <pc:grpChg chg="del">
          <ac:chgData name="Schanta, Ryan" userId="fcd5afeb-0353-446f-a2a4-72daeb5e74c6" providerId="ADAL" clId="{3DD5F07F-AE48-4F3A-90B9-D5940AAFE383}" dt="2024-05-20T22:14:17.671" v="25" actId="21"/>
          <ac:grpSpMkLst>
            <pc:docMk/>
            <pc:sldMk cId="2305243684" sldId="268"/>
            <ac:grpSpMk id="10" creationId="{3D82635B-9B4C-6415-6C4D-44F5500B4F77}"/>
          </ac:grpSpMkLst>
        </pc:grpChg>
        <pc:grpChg chg="del">
          <ac:chgData name="Schanta, Ryan" userId="fcd5afeb-0353-446f-a2a4-72daeb5e74c6" providerId="ADAL" clId="{3DD5F07F-AE48-4F3A-90B9-D5940AAFE383}" dt="2024-05-20T22:14:17.671" v="25" actId="21"/>
          <ac:grpSpMkLst>
            <pc:docMk/>
            <pc:sldMk cId="2305243684" sldId="268"/>
            <ac:grpSpMk id="13" creationId="{755B6099-84B3-105F-EF21-FAFFDB06A74E}"/>
          </ac:grpSpMkLst>
        </pc:grpChg>
        <pc:grpChg chg="del">
          <ac:chgData name="Schanta, Ryan" userId="fcd5afeb-0353-446f-a2a4-72daeb5e74c6" providerId="ADAL" clId="{3DD5F07F-AE48-4F3A-90B9-D5940AAFE383}" dt="2024-05-20T22:14:17.671" v="25" actId="21"/>
          <ac:grpSpMkLst>
            <pc:docMk/>
            <pc:sldMk cId="2305243684" sldId="268"/>
            <ac:grpSpMk id="18" creationId="{50557085-2714-C4EF-43F7-2DE9C42DE15D}"/>
          </ac:grpSpMkLst>
        </pc:grpChg>
        <pc:grpChg chg="del">
          <ac:chgData name="Schanta, Ryan" userId="fcd5afeb-0353-446f-a2a4-72daeb5e74c6" providerId="ADAL" clId="{3DD5F07F-AE48-4F3A-90B9-D5940AAFE383}" dt="2024-05-20T22:14:17.671" v="25" actId="21"/>
          <ac:grpSpMkLst>
            <pc:docMk/>
            <pc:sldMk cId="2305243684" sldId="268"/>
            <ac:grpSpMk id="25" creationId="{F850491E-FF6F-3002-643E-850BD55D70C3}"/>
          </ac:grpSpMkLst>
        </pc:grpChg>
        <pc:grpChg chg="del">
          <ac:chgData name="Schanta, Ryan" userId="fcd5afeb-0353-446f-a2a4-72daeb5e74c6" providerId="ADAL" clId="{3DD5F07F-AE48-4F3A-90B9-D5940AAFE383}" dt="2024-05-20T22:14:17.671" v="25" actId="21"/>
          <ac:grpSpMkLst>
            <pc:docMk/>
            <pc:sldMk cId="2305243684" sldId="268"/>
            <ac:grpSpMk id="31" creationId="{53C3F81B-E1ED-968F-ED18-5DA9FC2740BD}"/>
          </ac:grpSpMkLst>
        </pc:grpChg>
        <pc:grpChg chg="del">
          <ac:chgData name="Schanta, Ryan" userId="fcd5afeb-0353-446f-a2a4-72daeb5e74c6" providerId="ADAL" clId="{3DD5F07F-AE48-4F3A-90B9-D5940AAFE383}" dt="2024-05-20T22:14:17.671" v="25" actId="21"/>
          <ac:grpSpMkLst>
            <pc:docMk/>
            <pc:sldMk cId="2305243684" sldId="268"/>
            <ac:grpSpMk id="34" creationId="{F7A799A3-5FBB-01AD-6D9F-F2B9C8C313B4}"/>
          </ac:grpSpMkLst>
        </pc:grpChg>
        <pc:grpChg chg="del">
          <ac:chgData name="Schanta, Ryan" userId="fcd5afeb-0353-446f-a2a4-72daeb5e74c6" providerId="ADAL" clId="{3DD5F07F-AE48-4F3A-90B9-D5940AAFE383}" dt="2024-05-20T22:12:27.178" v="3" actId="478"/>
          <ac:grpSpMkLst>
            <pc:docMk/>
            <pc:sldMk cId="2305243684" sldId="268"/>
            <ac:grpSpMk id="75" creationId="{C391663D-9696-A7D2-547E-82D442F7C566}"/>
          </ac:grpSpMkLst>
        </pc:grpChg>
        <pc:picChg chg="add">
          <ac:chgData name="Schanta, Ryan" userId="fcd5afeb-0353-446f-a2a4-72daeb5e74c6" providerId="ADAL" clId="{3DD5F07F-AE48-4F3A-90B9-D5940AAFE383}" dt="2024-05-20T22:20:03.902" v="26" actId="22"/>
          <ac:picMkLst>
            <pc:docMk/>
            <pc:sldMk cId="2305243684" sldId="268"/>
            <ac:picMk id="24" creationId="{0AB55759-1C0C-76A4-3D68-52E9E6BEEFF3}"/>
          </ac:picMkLst>
        </pc:picChg>
        <pc:cxnChg chg="del mod">
          <ac:chgData name="Schanta, Ryan" userId="fcd5afeb-0353-446f-a2a4-72daeb5e74c6" providerId="ADAL" clId="{3DD5F07F-AE48-4F3A-90B9-D5940AAFE383}" dt="2024-05-20T22:14:17.671" v="25" actId="21"/>
          <ac:cxnSpMkLst>
            <pc:docMk/>
            <pc:sldMk cId="2305243684" sldId="268"/>
            <ac:cxnSpMk id="17" creationId="{815AB79E-0066-A93B-197C-B5ACBCDBEF06}"/>
          </ac:cxnSpMkLst>
        </pc:cxnChg>
        <pc:cxnChg chg="del mod">
          <ac:chgData name="Schanta, Ryan" userId="fcd5afeb-0353-446f-a2a4-72daeb5e74c6" providerId="ADAL" clId="{3DD5F07F-AE48-4F3A-90B9-D5940AAFE383}" dt="2024-05-20T22:14:17.671" v="25" actId="21"/>
          <ac:cxnSpMkLst>
            <pc:docMk/>
            <pc:sldMk cId="2305243684" sldId="268"/>
            <ac:cxnSpMk id="37" creationId="{411A7710-A439-6437-D644-24C05E896680}"/>
          </ac:cxnSpMkLst>
        </pc:cxnChg>
        <pc:cxnChg chg="del mod">
          <ac:chgData name="Schanta, Ryan" userId="fcd5afeb-0353-446f-a2a4-72daeb5e74c6" providerId="ADAL" clId="{3DD5F07F-AE48-4F3A-90B9-D5940AAFE383}" dt="2024-05-20T22:14:17.671" v="25" actId="21"/>
          <ac:cxnSpMkLst>
            <pc:docMk/>
            <pc:sldMk cId="2305243684" sldId="268"/>
            <ac:cxnSpMk id="40" creationId="{141DDBFC-8E8F-58EE-C4D2-8559F9B68C4B}"/>
          </ac:cxnSpMkLst>
        </pc:cxnChg>
        <pc:cxnChg chg="del mod">
          <ac:chgData name="Schanta, Ryan" userId="fcd5afeb-0353-446f-a2a4-72daeb5e74c6" providerId="ADAL" clId="{3DD5F07F-AE48-4F3A-90B9-D5940AAFE383}" dt="2024-05-20T22:14:17.671" v="25" actId="21"/>
          <ac:cxnSpMkLst>
            <pc:docMk/>
            <pc:sldMk cId="2305243684" sldId="268"/>
            <ac:cxnSpMk id="43" creationId="{00B55597-302C-079F-CAE5-0A9248A8C2DF}"/>
          </ac:cxnSpMkLst>
        </pc:cxnChg>
        <pc:cxnChg chg="del mod">
          <ac:chgData name="Schanta, Ryan" userId="fcd5afeb-0353-446f-a2a4-72daeb5e74c6" providerId="ADAL" clId="{3DD5F07F-AE48-4F3A-90B9-D5940AAFE383}" dt="2024-05-20T22:14:17.671" v="25" actId="21"/>
          <ac:cxnSpMkLst>
            <pc:docMk/>
            <pc:sldMk cId="2305243684" sldId="268"/>
            <ac:cxnSpMk id="46" creationId="{2713B0F2-6557-4E8A-1E1E-908732DF4F61}"/>
          </ac:cxnSpMkLst>
        </pc:cxnChg>
        <pc:cxnChg chg="del mod">
          <ac:chgData name="Schanta, Ryan" userId="fcd5afeb-0353-446f-a2a4-72daeb5e74c6" providerId="ADAL" clId="{3DD5F07F-AE48-4F3A-90B9-D5940AAFE383}" dt="2024-05-20T22:14:17.671" v="25" actId="21"/>
          <ac:cxnSpMkLst>
            <pc:docMk/>
            <pc:sldMk cId="2305243684" sldId="268"/>
            <ac:cxnSpMk id="50" creationId="{79A97520-3D8D-B37F-00FD-29F05AC55C9E}"/>
          </ac:cxnSpMkLst>
        </pc:cxnChg>
        <pc:cxnChg chg="del mod">
          <ac:chgData name="Schanta, Ryan" userId="fcd5afeb-0353-446f-a2a4-72daeb5e74c6" providerId="ADAL" clId="{3DD5F07F-AE48-4F3A-90B9-D5940AAFE383}" dt="2024-05-20T22:14:17.671" v="25" actId="21"/>
          <ac:cxnSpMkLst>
            <pc:docMk/>
            <pc:sldMk cId="2305243684" sldId="268"/>
            <ac:cxnSpMk id="53" creationId="{772D148F-2886-393A-9AD6-D70034B6EA5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7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5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953" y="368473"/>
            <a:ext cx="10058400" cy="886570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07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2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5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16285"/>
            <a:ext cx="10058400" cy="9245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198B6A-BEBD-3622-4A57-AFA204B29DE1}"/>
              </a:ext>
            </a:extLst>
          </p:cNvPr>
          <p:cNvSpPr/>
          <p:nvPr userDrawn="1"/>
        </p:nvSpPr>
        <p:spPr>
          <a:xfrm>
            <a:off x="755374" y="1502797"/>
            <a:ext cx="10885336" cy="524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9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1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4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0" y="283268"/>
            <a:ext cx="10058400" cy="886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38A7328-4B7D-4322-88BC-5B8D39DD0807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3F30CA-B1A7-417D-BAFB-18B15A0D2C9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005840" y="1171786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0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media" Target="../media/media4.mp4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0-59851-8_9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00.png"/><Relationship Id="rId1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90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30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0.png"/><Relationship Id="rId5" Type="http://schemas.openxmlformats.org/officeDocument/2006/relationships/image" Target="../media/image12.png"/><Relationship Id="rId15" Type="http://schemas.openxmlformats.org/officeDocument/2006/relationships/image" Target="../media/image120.png"/><Relationship Id="rId10" Type="http://schemas.openxmlformats.org/officeDocument/2006/relationships/image" Target="../media/image70.png"/><Relationship Id="rId19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60.png"/><Relationship Id="rId1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9DD1-4A6F-920C-A43F-A1B387E6A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01283" cy="2387600"/>
          </a:xfrm>
        </p:spPr>
        <p:txBody>
          <a:bodyPr>
            <a:noAutofit/>
          </a:bodyPr>
          <a:lstStyle/>
          <a:p>
            <a:r>
              <a:rPr lang="en-US" sz="5400" dirty="0"/>
              <a:t>Machine Learning For Transport and Mixing Processes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9C988-5A39-CFB8-AAD9-A28976A31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837382" cy="1655762"/>
          </a:xfrm>
        </p:spPr>
        <p:txBody>
          <a:bodyPr/>
          <a:lstStyle/>
          <a:p>
            <a:r>
              <a:rPr lang="en-US" dirty="0"/>
              <a:t>CIEG 678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Ryan Schanta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E8B77-56E0-30C1-C7F9-F97297E355C4}"/>
              </a:ext>
            </a:extLst>
          </p:cNvPr>
          <p:cNvSpPr txBox="1"/>
          <p:nvPr/>
        </p:nvSpPr>
        <p:spPr>
          <a:xfrm>
            <a:off x="11225283" y="6142414"/>
            <a:ext cx="2062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Ye et al. 2021</a:t>
            </a:r>
          </a:p>
        </p:txBody>
      </p:sp>
    </p:spTree>
    <p:extLst>
      <p:ext uri="{BB962C8B-B14F-4D97-AF65-F5344CB8AC3E}">
        <p14:creationId xmlns:p14="http://schemas.microsoft.com/office/powerpoint/2010/main" val="3399058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8B15-2FA4-EC79-5756-634305E8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PINNS in RANS: 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4BF82-FB5C-61CD-64DD-7BEDBC9D19D3}"/>
              </a:ext>
            </a:extLst>
          </p:cNvPr>
          <p:cNvSpPr txBox="1"/>
          <p:nvPr/>
        </p:nvSpPr>
        <p:spPr>
          <a:xfrm>
            <a:off x="7459579" y="1677714"/>
            <a:ext cx="4006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of Flow Separation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Classically difficult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PINN-calibrated RANS: 22% improvement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Doesn’t completely get it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9CB666-38DE-BA55-68C8-51C919057901}"/>
              </a:ext>
            </a:extLst>
          </p:cNvPr>
          <p:cNvGrpSpPr/>
          <p:nvPr/>
        </p:nvGrpSpPr>
        <p:grpSpPr>
          <a:xfrm>
            <a:off x="28635" y="1255043"/>
            <a:ext cx="6867967" cy="4134851"/>
            <a:chOff x="216568" y="1482545"/>
            <a:chExt cx="6867967" cy="41348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6B6EB6-6D27-0436-6943-FD93B0B4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68" y="1569429"/>
              <a:ext cx="6867967" cy="3961085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D95405-C78A-3BCB-DAD9-A88D6D1D709A}"/>
                </a:ext>
              </a:extLst>
            </p:cNvPr>
            <p:cNvSpPr/>
            <p:nvPr/>
          </p:nvSpPr>
          <p:spPr>
            <a:xfrm>
              <a:off x="5558589" y="1482545"/>
              <a:ext cx="1369535" cy="4134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D6EEE83-70CB-5F84-A01D-FC9B9663C980}"/>
              </a:ext>
            </a:extLst>
          </p:cNvPr>
          <p:cNvGrpSpPr/>
          <p:nvPr/>
        </p:nvGrpSpPr>
        <p:grpSpPr>
          <a:xfrm>
            <a:off x="7872603" y="3148076"/>
            <a:ext cx="3898232" cy="1951194"/>
            <a:chOff x="7176838" y="2325931"/>
            <a:chExt cx="3898232" cy="195119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B679999-52D1-F3C3-9FFE-8217AA1EBBA8}"/>
                </a:ext>
              </a:extLst>
            </p:cNvPr>
            <p:cNvSpPr/>
            <p:nvPr/>
          </p:nvSpPr>
          <p:spPr>
            <a:xfrm>
              <a:off x="7176838" y="2325931"/>
              <a:ext cx="3898232" cy="195119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1D5960-1174-2CA4-B730-BD2F304BE0CE}"/>
                </a:ext>
              </a:extLst>
            </p:cNvPr>
            <p:cNvSpPr txBox="1"/>
            <p:nvPr/>
          </p:nvSpPr>
          <p:spPr>
            <a:xfrm>
              <a:off x="7351297" y="2430466"/>
              <a:ext cx="366963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/>
                <a:t>Takeaways</a:t>
              </a:r>
              <a:endParaRPr lang="en-US" b="1" u="sng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Middle-ground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Still RANS at the end of the day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Used to improve existing methodologies, not replace them!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F23D34-BC99-C8B7-612A-09F3AF73F611}"/>
              </a:ext>
            </a:extLst>
          </p:cNvPr>
          <p:cNvSpPr txBox="1"/>
          <p:nvPr/>
        </p:nvSpPr>
        <p:spPr>
          <a:xfrm>
            <a:off x="5708985" y="2749651"/>
            <a:ext cx="129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Standard RANS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6919B4-2345-D450-6DBD-7F0EE168838B}"/>
              </a:ext>
            </a:extLst>
          </p:cNvPr>
          <p:cNvSpPr txBox="1"/>
          <p:nvPr/>
        </p:nvSpPr>
        <p:spPr>
          <a:xfrm>
            <a:off x="5599258" y="3958940"/>
            <a:ext cx="129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PINN Enhanced RANS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8AC56-806F-9650-A760-C603FA0D9F35}"/>
              </a:ext>
            </a:extLst>
          </p:cNvPr>
          <p:cNvSpPr txBox="1"/>
          <p:nvPr/>
        </p:nvSpPr>
        <p:spPr>
          <a:xfrm>
            <a:off x="5631813" y="1493048"/>
            <a:ext cx="129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04898C-37ED-A4A0-0283-E941FE40CEB5}"/>
              </a:ext>
            </a:extLst>
          </p:cNvPr>
          <p:cNvSpPr txBox="1"/>
          <p:nvPr/>
        </p:nvSpPr>
        <p:spPr>
          <a:xfrm>
            <a:off x="72693" y="5099270"/>
            <a:ext cx="588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 Comparison of the time averaged turbulent kinetic energy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33C856-1ADA-E3C4-FF88-15B24118160C}"/>
              </a:ext>
            </a:extLst>
          </p:cNvPr>
          <p:cNvSpPr txBox="1"/>
          <p:nvPr/>
        </p:nvSpPr>
        <p:spPr>
          <a:xfrm>
            <a:off x="682529" y="5638965"/>
            <a:ext cx="27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 S. Luo et al (2020)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89331802-B991-D1CC-CD64-519741281C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7194842"/>
                  </p:ext>
                </p:extLst>
              </p:nvPr>
            </p:nvGraphicFramePr>
            <p:xfrm>
              <a:off x="4023531" y="5537012"/>
              <a:ext cx="8047062" cy="7100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177">
                      <a:extLst>
                        <a:ext uri="{9D8B030D-6E8A-4147-A177-3AD203B41FA5}">
                          <a16:colId xmlns:a16="http://schemas.microsoft.com/office/drawing/2014/main" val="1976426167"/>
                        </a:ext>
                      </a:extLst>
                    </a:gridCol>
                    <a:gridCol w="1341177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1341177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1341177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1341177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1341177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32541"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Original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𝟎𝟗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</a:rPr>
                                  <m:t>𝟗𝟐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  <a:tr h="332541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PINN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𝟎𝟗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𝟕𝟓𝟎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𝟐𝟕𝟑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𝟑𝟎𝟐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6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𝟖𝟔𝟐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3241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89331802-B991-D1CC-CD64-519741281C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7194842"/>
                  </p:ext>
                </p:extLst>
              </p:nvPr>
            </p:nvGraphicFramePr>
            <p:xfrm>
              <a:off x="4023531" y="5537012"/>
              <a:ext cx="8047062" cy="7100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1177">
                      <a:extLst>
                        <a:ext uri="{9D8B030D-6E8A-4147-A177-3AD203B41FA5}">
                          <a16:colId xmlns:a16="http://schemas.microsoft.com/office/drawing/2014/main" val="1976426167"/>
                        </a:ext>
                      </a:extLst>
                    </a:gridCol>
                    <a:gridCol w="1341177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1341177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1341177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1341177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1341177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55029"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Original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5085" r="-400455" b="-115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095" t="-5085" r="-298643" b="-115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55" t="-5085" r="-200000" b="-115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455" t="-5085" r="-100000" b="-115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455" t="-5085" b="-115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  <a:tr h="355029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PINN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6897" r="-400455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095" t="-106897" r="-298643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55" t="-106897" r="-2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455" t="-106897" r="-1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455" t="-106897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3241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965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D61765-5C48-2156-D7E1-E9AA5C65CAC5}"/>
              </a:ext>
            </a:extLst>
          </p:cNvPr>
          <p:cNvSpPr/>
          <p:nvPr/>
        </p:nvSpPr>
        <p:spPr>
          <a:xfrm>
            <a:off x="7031374" y="3134655"/>
            <a:ext cx="4067175" cy="1104900"/>
          </a:xfrm>
          <a:prstGeom prst="roundRect">
            <a:avLst/>
          </a:prstGeom>
          <a:solidFill>
            <a:srgbClr val="99FFCC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C07CA-43F1-7BC9-32C7-796411DC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PINN from Scratch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E439A2-1BE4-FDCE-7326-45C8124D1C5F}"/>
              </a:ext>
            </a:extLst>
          </p:cNvPr>
          <p:cNvGrpSpPr/>
          <p:nvPr/>
        </p:nvGrpSpPr>
        <p:grpSpPr>
          <a:xfrm>
            <a:off x="1190128" y="1526143"/>
            <a:ext cx="1933575" cy="1104900"/>
            <a:chOff x="1085850" y="1800225"/>
            <a:chExt cx="1933575" cy="11049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A4600D-ECB2-0F3C-929E-D0D27C4ADA8B}"/>
                </a:ext>
              </a:extLst>
            </p:cNvPr>
            <p:cNvSpPr/>
            <p:nvPr/>
          </p:nvSpPr>
          <p:spPr>
            <a:xfrm>
              <a:off x="1085850" y="1800225"/>
              <a:ext cx="1933575" cy="1104900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FAA3223-3A54-B1B4-946D-5955EB492A7E}"/>
                    </a:ext>
                  </a:extLst>
                </p:cNvPr>
                <p:cNvSpPr txBox="1"/>
                <p:nvPr/>
              </p:nvSpPr>
              <p:spPr>
                <a:xfrm>
                  <a:off x="1314450" y="1895475"/>
                  <a:ext cx="1567224" cy="741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FAA3223-3A54-B1B4-946D-5955EB492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450" y="1895475"/>
                  <a:ext cx="1567224" cy="7411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493FDA-DE36-327D-DF86-2A5F5E170732}"/>
              </a:ext>
            </a:extLst>
          </p:cNvPr>
          <p:cNvSpPr txBox="1"/>
          <p:nvPr/>
        </p:nvSpPr>
        <p:spPr>
          <a:xfrm>
            <a:off x="5857875" y="1341477"/>
            <a:ext cx="4067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Example 1.4: </a:t>
            </a:r>
            <a:r>
              <a:rPr lang="en-US" dirty="0"/>
              <a:t>1D Diffusion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Assume some initial distribution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Gaussian spike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Triangular spike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87F146-BDFF-D740-4528-541C5C50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06" y="3034849"/>
            <a:ext cx="5010647" cy="2921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B50E3C-5D78-DAA1-6FBD-A513BD8281C8}"/>
                  </a:ext>
                </a:extLst>
              </p:cNvPr>
              <p:cNvSpPr txBox="1"/>
              <p:nvPr/>
            </p:nvSpPr>
            <p:spPr>
              <a:xfrm>
                <a:off x="8988763" y="1921178"/>
                <a:ext cx="1985031" cy="31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=0)=3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B50E3C-5D78-DAA1-6FBD-A513BD828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763" y="1921178"/>
                <a:ext cx="1985031" cy="314830"/>
              </a:xfrm>
              <a:prstGeom prst="rect">
                <a:avLst/>
              </a:prstGeom>
              <a:blipFill>
                <a:blip r:embed="rId4"/>
                <a:stretch>
                  <a:fillRect l="-123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8396B4-EF23-9DF8-8378-D5AC26C94174}"/>
                  </a:ext>
                </a:extLst>
              </p:cNvPr>
              <p:cNvSpPr txBox="1"/>
              <p:nvPr/>
            </p:nvSpPr>
            <p:spPr>
              <a:xfrm>
                <a:off x="7204941" y="3282315"/>
                <a:ext cx="3567643" cy="809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𝐷𝑡</m:t>
                                  </m:r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8396B4-EF23-9DF8-8378-D5AC26C94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941" y="3282315"/>
                <a:ext cx="3567643" cy="8095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45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AB7D8-B795-ABEC-C11B-9CF49346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714902-48C6-77C0-0264-1E0EB9493C35}"/>
              </a:ext>
            </a:extLst>
          </p:cNvPr>
          <p:cNvSpPr/>
          <p:nvPr/>
        </p:nvSpPr>
        <p:spPr>
          <a:xfrm>
            <a:off x="771868" y="1768780"/>
            <a:ext cx="2924672" cy="51435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43C6FD-3581-B8C5-0EC6-D9E2ECAF9C6F}"/>
              </a:ext>
            </a:extLst>
          </p:cNvPr>
          <p:cNvGrpSpPr/>
          <p:nvPr/>
        </p:nvGrpSpPr>
        <p:grpSpPr>
          <a:xfrm>
            <a:off x="727917" y="3306305"/>
            <a:ext cx="6267947" cy="2838450"/>
            <a:chOff x="932953" y="2667000"/>
            <a:chExt cx="6267947" cy="28384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E241D53-DF00-6EE3-80F9-D8017599377B}"/>
                </a:ext>
              </a:extLst>
            </p:cNvPr>
            <p:cNvSpPr/>
            <p:nvPr/>
          </p:nvSpPr>
          <p:spPr>
            <a:xfrm>
              <a:off x="932953" y="3705225"/>
              <a:ext cx="2924672" cy="762000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Loss Function with Conditions to Enforce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F6BC986-20F2-EDDD-2FA7-F7D99892F8DA}"/>
                </a:ext>
              </a:extLst>
            </p:cNvPr>
            <p:cNvSpPr/>
            <p:nvPr/>
          </p:nvSpPr>
          <p:spPr>
            <a:xfrm>
              <a:off x="4276228" y="2667000"/>
              <a:ext cx="2924672" cy="7620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PDE Condition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B1012F9-944F-E711-6DC6-C0509BEAFD69}"/>
                </a:ext>
              </a:extLst>
            </p:cNvPr>
            <p:cNvSpPr/>
            <p:nvPr/>
          </p:nvSpPr>
          <p:spPr>
            <a:xfrm>
              <a:off x="4276228" y="4743450"/>
              <a:ext cx="2924672" cy="7620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Boundary Condition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D226D7-5225-D71A-8598-71B04CA989AF}"/>
                </a:ext>
              </a:extLst>
            </p:cNvPr>
            <p:cNvSpPr/>
            <p:nvPr/>
          </p:nvSpPr>
          <p:spPr>
            <a:xfrm>
              <a:off x="4276228" y="3705225"/>
              <a:ext cx="2924672" cy="7620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Condition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2E4E728-2D4E-511F-6A6D-D02C0E5904B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3857625" y="3048000"/>
              <a:ext cx="418603" cy="10382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E581DB-4A35-6459-10EB-0ED5DD5C6D2D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3857625" y="4086225"/>
              <a:ext cx="4186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C56120-DD8C-52B3-3E6C-4AD09D726C65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3857625" y="4086225"/>
              <a:ext cx="418603" cy="10382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A00E9C-B89B-A34C-BD6F-3B16DCD16DAB}"/>
              </a:ext>
            </a:extLst>
          </p:cNvPr>
          <p:cNvGrpSpPr/>
          <p:nvPr/>
        </p:nvGrpSpPr>
        <p:grpSpPr>
          <a:xfrm>
            <a:off x="7311721" y="3849527"/>
            <a:ext cx="4432495" cy="1752005"/>
            <a:chOff x="7216471" y="4171176"/>
            <a:chExt cx="4432495" cy="1752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DEEDCBC-2895-D5E0-3FA0-BEDCFF7CC647}"/>
                    </a:ext>
                  </a:extLst>
                </p:cNvPr>
                <p:cNvSpPr txBox="1"/>
                <p:nvPr/>
              </p:nvSpPr>
              <p:spPr>
                <a:xfrm>
                  <a:off x="7216471" y="4171176"/>
                  <a:ext cx="44324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𝑃𝐷𝐸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𝑰𝑪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𝐼𝐶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𝑩𝑪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DEEDCBC-2895-D5E0-3FA0-BEDCFF7CC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6471" y="4171176"/>
                  <a:ext cx="4432495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511" r="-412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D5E2C4-126F-B372-F664-FF648957B0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44050" y="4540508"/>
              <a:ext cx="733425" cy="73634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411C3E-4000-6BC4-540D-B8895F8AA0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7475" y="4540508"/>
              <a:ext cx="581025" cy="73634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2A05FE-DD3F-FDAC-4294-5F520523DAB2}"/>
                </a:ext>
              </a:extLst>
            </p:cNvPr>
            <p:cNvSpPr txBox="1"/>
            <p:nvPr/>
          </p:nvSpPr>
          <p:spPr>
            <a:xfrm>
              <a:off x="7953872" y="5276850"/>
              <a:ext cx="2323603" cy="646331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Relative </a:t>
              </a:r>
              <a:r>
                <a:rPr lang="en-US" b="1" i="1" dirty="0">
                  <a:solidFill>
                    <a:srgbClr val="7030A0"/>
                  </a:solidFill>
                </a:rPr>
                <a:t>weight</a:t>
              </a:r>
              <a:r>
                <a:rPr lang="en-US" b="1" i="1" dirty="0"/>
                <a:t> </a:t>
              </a:r>
              <a:r>
                <a:rPr lang="en-US" dirty="0"/>
                <a:t>factors for IC/BC/PDE losses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073B40-7DA1-A42E-4080-8CFE03BDE7F2}"/>
              </a:ext>
            </a:extLst>
          </p:cNvPr>
          <p:cNvGrpSpPr/>
          <p:nvPr/>
        </p:nvGrpSpPr>
        <p:grpSpPr>
          <a:xfrm>
            <a:off x="4094666" y="1310372"/>
            <a:ext cx="1734544" cy="1258428"/>
            <a:chOff x="8820564" y="1641606"/>
            <a:chExt cx="2591455" cy="193894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9828E6-2CD4-2384-5257-FA950B99B7BD}"/>
                </a:ext>
              </a:extLst>
            </p:cNvPr>
            <p:cNvGrpSpPr/>
            <p:nvPr/>
          </p:nvGrpSpPr>
          <p:grpSpPr>
            <a:xfrm>
              <a:off x="8820564" y="2185720"/>
              <a:ext cx="425357" cy="936055"/>
              <a:chOff x="6634482" y="2760156"/>
              <a:chExt cx="550415" cy="121126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05E84E2-829A-4856-BB47-71AA4C3118FE}"/>
                  </a:ext>
                </a:extLst>
              </p:cNvPr>
              <p:cNvSpPr/>
              <p:nvPr/>
            </p:nvSpPr>
            <p:spPr>
              <a:xfrm>
                <a:off x="6634482" y="2760156"/>
                <a:ext cx="550415" cy="550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4C75100-8526-D544-1112-79F4BC2EB643}"/>
                  </a:ext>
                </a:extLst>
              </p:cNvPr>
              <p:cNvSpPr/>
              <p:nvPr/>
            </p:nvSpPr>
            <p:spPr>
              <a:xfrm>
                <a:off x="6634482" y="3421003"/>
                <a:ext cx="550415" cy="550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C6187FB-4167-A7DB-28A0-21417ED3A458}"/>
                </a:ext>
              </a:extLst>
            </p:cNvPr>
            <p:cNvGrpSpPr/>
            <p:nvPr/>
          </p:nvGrpSpPr>
          <p:grpSpPr>
            <a:xfrm>
              <a:off x="9548654" y="1922548"/>
              <a:ext cx="425358" cy="1440729"/>
              <a:chOff x="7621218" y="2913430"/>
              <a:chExt cx="425358" cy="1440729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683CCF-2996-7D9D-66FC-0BF243AC0FC1}"/>
                  </a:ext>
                </a:extLst>
              </p:cNvPr>
              <p:cNvSpPr/>
              <p:nvPr/>
            </p:nvSpPr>
            <p:spPr>
              <a:xfrm>
                <a:off x="7621219" y="3418104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CE219F7-66B5-DCC2-104F-4D6E44BF8F19}"/>
                  </a:ext>
                </a:extLst>
              </p:cNvPr>
              <p:cNvSpPr/>
              <p:nvPr/>
            </p:nvSpPr>
            <p:spPr>
              <a:xfrm>
                <a:off x="7621219" y="3928802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1113D17-531A-83CE-7C9A-F158EDC2EA2B}"/>
                  </a:ext>
                </a:extLst>
              </p:cNvPr>
              <p:cNvSpPr/>
              <p:nvPr/>
            </p:nvSpPr>
            <p:spPr>
              <a:xfrm>
                <a:off x="7621218" y="2913430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00B94FB-03AE-237A-5931-4DF88718A088}"/>
                </a:ext>
              </a:extLst>
            </p:cNvPr>
            <p:cNvGrpSpPr/>
            <p:nvPr/>
          </p:nvGrpSpPr>
          <p:grpSpPr>
            <a:xfrm>
              <a:off x="10273352" y="1641606"/>
              <a:ext cx="428760" cy="1938942"/>
              <a:chOff x="8156300" y="2145413"/>
              <a:chExt cx="428760" cy="1938942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2400ED3-C608-ECA5-2F77-EED723250CD8}"/>
                  </a:ext>
                </a:extLst>
              </p:cNvPr>
              <p:cNvGrpSpPr/>
              <p:nvPr/>
            </p:nvGrpSpPr>
            <p:grpSpPr>
              <a:xfrm>
                <a:off x="8159702" y="2145413"/>
                <a:ext cx="425358" cy="1440729"/>
                <a:chOff x="7621218" y="2913430"/>
                <a:chExt cx="425358" cy="1440729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485F5B95-2992-17ED-6676-FB0238381EB2}"/>
                    </a:ext>
                  </a:extLst>
                </p:cNvPr>
                <p:cNvSpPr/>
                <p:nvPr/>
              </p:nvSpPr>
              <p:spPr>
                <a:xfrm>
                  <a:off x="7621219" y="3418104"/>
                  <a:ext cx="425357" cy="42535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7E59F80-3FB0-111D-6A9A-13F86E7EE10D}"/>
                    </a:ext>
                  </a:extLst>
                </p:cNvPr>
                <p:cNvSpPr/>
                <p:nvPr/>
              </p:nvSpPr>
              <p:spPr>
                <a:xfrm>
                  <a:off x="7621219" y="3928802"/>
                  <a:ext cx="425357" cy="42535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B567E4A-DC7D-38AE-4E66-69E7E706C0C9}"/>
                    </a:ext>
                  </a:extLst>
                </p:cNvPr>
                <p:cNvSpPr/>
                <p:nvPr/>
              </p:nvSpPr>
              <p:spPr>
                <a:xfrm>
                  <a:off x="7621218" y="2913430"/>
                  <a:ext cx="425357" cy="42535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C8DCD76-5223-7EA0-FC5A-59D03C3CB4CC}"/>
                  </a:ext>
                </a:extLst>
              </p:cNvPr>
              <p:cNvSpPr/>
              <p:nvPr/>
            </p:nvSpPr>
            <p:spPr>
              <a:xfrm>
                <a:off x="8156300" y="3658998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2801D16-603A-A9F7-3DD3-5E2B71B11644}"/>
                </a:ext>
              </a:extLst>
            </p:cNvPr>
            <p:cNvGrpSpPr/>
            <p:nvPr/>
          </p:nvGrpSpPr>
          <p:grpSpPr>
            <a:xfrm>
              <a:off x="10986661" y="1909390"/>
              <a:ext cx="425358" cy="1440729"/>
              <a:chOff x="7621218" y="2913430"/>
              <a:chExt cx="425358" cy="1440729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346725E-0C44-0BF2-809D-EE08E1B803C9}"/>
                  </a:ext>
                </a:extLst>
              </p:cNvPr>
              <p:cNvSpPr/>
              <p:nvPr/>
            </p:nvSpPr>
            <p:spPr>
              <a:xfrm>
                <a:off x="7621219" y="3418104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3462321-FC22-C9AF-E7FE-1A6F0CFD89BA}"/>
                  </a:ext>
                </a:extLst>
              </p:cNvPr>
              <p:cNvSpPr/>
              <p:nvPr/>
            </p:nvSpPr>
            <p:spPr>
              <a:xfrm>
                <a:off x="7621219" y="3928802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723CB7C-8BDF-D056-774E-99287C670568}"/>
                  </a:ext>
                </a:extLst>
              </p:cNvPr>
              <p:cNvSpPr/>
              <p:nvPr/>
            </p:nvSpPr>
            <p:spPr>
              <a:xfrm>
                <a:off x="7621218" y="2913430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5A346D-AF2A-9594-9718-30205A3BD422}"/>
                </a:ext>
              </a:extLst>
            </p:cNvPr>
            <p:cNvCxnSpPr>
              <a:cxnSpLocks/>
              <a:stCxn id="76" idx="6"/>
              <a:endCxn id="75" idx="2"/>
            </p:cNvCxnSpPr>
            <p:nvPr/>
          </p:nvCxnSpPr>
          <p:spPr>
            <a:xfrm flipV="1">
              <a:off x="9245921" y="2135227"/>
              <a:ext cx="302733" cy="2631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C2AAD6-97E7-C94B-951D-68DEA3A5846F}"/>
                </a:ext>
              </a:extLst>
            </p:cNvPr>
            <p:cNvCxnSpPr>
              <a:cxnSpLocks/>
              <a:stCxn id="77" idx="6"/>
              <a:endCxn id="74" idx="2"/>
            </p:cNvCxnSpPr>
            <p:nvPr/>
          </p:nvCxnSpPr>
          <p:spPr>
            <a:xfrm>
              <a:off x="9245921" y="2909097"/>
              <a:ext cx="302734" cy="24150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A5343CC-BECA-9EBD-AF13-20851D44B2CE}"/>
                </a:ext>
              </a:extLst>
            </p:cNvPr>
            <p:cNvCxnSpPr>
              <a:cxnSpLocks/>
              <a:stCxn id="76" idx="6"/>
              <a:endCxn id="73" idx="2"/>
            </p:cNvCxnSpPr>
            <p:nvPr/>
          </p:nvCxnSpPr>
          <p:spPr>
            <a:xfrm>
              <a:off x="9245921" y="2398399"/>
              <a:ext cx="302734" cy="24150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CE49BDE-DA80-F1C6-7081-E31088C0AD67}"/>
                </a:ext>
              </a:extLst>
            </p:cNvPr>
            <p:cNvCxnSpPr>
              <a:cxnSpLocks/>
              <a:stCxn id="77" idx="6"/>
              <a:endCxn id="73" idx="2"/>
            </p:cNvCxnSpPr>
            <p:nvPr/>
          </p:nvCxnSpPr>
          <p:spPr>
            <a:xfrm flipV="1">
              <a:off x="9245921" y="2639901"/>
              <a:ext cx="302734" cy="26919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D348B4C-7EBB-3138-55A2-44FFBDBF36C2}"/>
                </a:ext>
              </a:extLst>
            </p:cNvPr>
            <p:cNvCxnSpPr>
              <a:cxnSpLocks/>
              <a:stCxn id="76" idx="6"/>
              <a:endCxn id="74" idx="2"/>
            </p:cNvCxnSpPr>
            <p:nvPr/>
          </p:nvCxnSpPr>
          <p:spPr>
            <a:xfrm>
              <a:off x="9245921" y="2398399"/>
              <a:ext cx="302734" cy="7522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D2E8481-BB7A-C0A6-78DA-FC96019E517C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 flipV="1">
              <a:off x="9245921" y="2135227"/>
              <a:ext cx="302733" cy="77387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5F84CBB-79E2-0BB6-493C-B845E8AB4DC0}"/>
                </a:ext>
              </a:extLst>
            </p:cNvPr>
            <p:cNvCxnSpPr>
              <a:cxnSpLocks/>
              <a:stCxn id="75" idx="6"/>
              <a:endCxn id="72" idx="2"/>
            </p:cNvCxnSpPr>
            <p:nvPr/>
          </p:nvCxnSpPr>
          <p:spPr>
            <a:xfrm flipV="1">
              <a:off x="9974011" y="1854285"/>
              <a:ext cx="302743" cy="2809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479DD4A-5C79-C013-2CD5-EA9EE30B8EC5}"/>
                </a:ext>
              </a:extLst>
            </p:cNvPr>
            <p:cNvCxnSpPr>
              <a:cxnSpLocks/>
              <a:stCxn id="75" idx="6"/>
              <a:endCxn id="70" idx="2"/>
            </p:cNvCxnSpPr>
            <p:nvPr/>
          </p:nvCxnSpPr>
          <p:spPr>
            <a:xfrm>
              <a:off x="9974011" y="2135227"/>
              <a:ext cx="302744" cy="22373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4F7076-97DB-BF87-236A-CA3640D1B4E0}"/>
                </a:ext>
              </a:extLst>
            </p:cNvPr>
            <p:cNvCxnSpPr>
              <a:cxnSpLocks/>
            </p:cNvCxnSpPr>
            <p:nvPr/>
          </p:nvCxnSpPr>
          <p:spPr>
            <a:xfrm>
              <a:off x="9970608" y="2135227"/>
              <a:ext cx="302744" cy="73442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E7B17E-CBE1-4922-31DF-FD3E5C4C382B}"/>
                </a:ext>
              </a:extLst>
            </p:cNvPr>
            <p:cNvCxnSpPr>
              <a:cxnSpLocks/>
            </p:cNvCxnSpPr>
            <p:nvPr/>
          </p:nvCxnSpPr>
          <p:spPr>
            <a:xfrm>
              <a:off x="9970608" y="2135227"/>
              <a:ext cx="299341" cy="123264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360CCB-41EF-E7AD-D9E5-EF8D1AB1D9B7}"/>
                </a:ext>
              </a:extLst>
            </p:cNvPr>
            <p:cNvCxnSpPr>
              <a:cxnSpLocks/>
              <a:stCxn id="73" idx="6"/>
              <a:endCxn id="72" idx="2"/>
            </p:cNvCxnSpPr>
            <p:nvPr/>
          </p:nvCxnSpPr>
          <p:spPr>
            <a:xfrm flipV="1">
              <a:off x="9974012" y="1854285"/>
              <a:ext cx="302742" cy="7856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EF45E1B-3E31-1149-AAAF-6AB83F2EE1F2}"/>
                </a:ext>
              </a:extLst>
            </p:cNvPr>
            <p:cNvCxnSpPr>
              <a:cxnSpLocks/>
              <a:stCxn id="74" idx="6"/>
              <a:endCxn id="70" idx="2"/>
            </p:cNvCxnSpPr>
            <p:nvPr/>
          </p:nvCxnSpPr>
          <p:spPr>
            <a:xfrm flipV="1">
              <a:off x="9974012" y="2358959"/>
              <a:ext cx="302743" cy="7916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E5CD445-28E8-8FB2-1549-FC3B29DD1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0609" y="2869657"/>
              <a:ext cx="302743" cy="2809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684874F-FAF0-6C3E-6871-8E16CCBA43D4}"/>
                </a:ext>
              </a:extLst>
            </p:cNvPr>
            <p:cNvCxnSpPr>
              <a:cxnSpLocks/>
              <a:stCxn id="74" idx="6"/>
              <a:endCxn id="69" idx="2"/>
            </p:cNvCxnSpPr>
            <p:nvPr/>
          </p:nvCxnSpPr>
          <p:spPr>
            <a:xfrm>
              <a:off x="9974012" y="3150599"/>
              <a:ext cx="299340" cy="2172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3B142AE-6C9B-F937-448A-ED93F8D120DB}"/>
                </a:ext>
              </a:extLst>
            </p:cNvPr>
            <p:cNvCxnSpPr>
              <a:cxnSpLocks/>
              <a:stCxn id="73" idx="6"/>
              <a:endCxn id="71" idx="2"/>
            </p:cNvCxnSpPr>
            <p:nvPr/>
          </p:nvCxnSpPr>
          <p:spPr>
            <a:xfrm>
              <a:off x="9974012" y="2639901"/>
              <a:ext cx="302743" cy="2297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64D7C65-086B-97BD-4F54-05EE176AD173}"/>
                </a:ext>
              </a:extLst>
            </p:cNvPr>
            <p:cNvCxnSpPr>
              <a:cxnSpLocks/>
              <a:stCxn id="73" idx="6"/>
              <a:endCxn id="70" idx="2"/>
            </p:cNvCxnSpPr>
            <p:nvPr/>
          </p:nvCxnSpPr>
          <p:spPr>
            <a:xfrm flipV="1">
              <a:off x="9974012" y="2358959"/>
              <a:ext cx="302743" cy="2809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D8073E9-0984-C0BD-6ED0-6B9EE0258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0609" y="1854285"/>
              <a:ext cx="302742" cy="129631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D85D1F7-4106-77E7-A204-13C1A9A727B2}"/>
                </a:ext>
              </a:extLst>
            </p:cNvPr>
            <p:cNvCxnSpPr>
              <a:cxnSpLocks/>
              <a:stCxn id="73" idx="6"/>
              <a:endCxn id="69" idx="2"/>
            </p:cNvCxnSpPr>
            <p:nvPr/>
          </p:nvCxnSpPr>
          <p:spPr>
            <a:xfrm>
              <a:off x="9974012" y="2639901"/>
              <a:ext cx="299340" cy="7279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E07A167-942B-75F3-CE5E-C8DA202D5724}"/>
                </a:ext>
              </a:extLst>
            </p:cNvPr>
            <p:cNvCxnSpPr>
              <a:cxnSpLocks/>
              <a:stCxn id="72" idx="6"/>
              <a:endCxn id="67" idx="2"/>
            </p:cNvCxnSpPr>
            <p:nvPr/>
          </p:nvCxnSpPr>
          <p:spPr>
            <a:xfrm>
              <a:off x="10702111" y="1854285"/>
              <a:ext cx="284550" cy="26778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2D95E8-06EA-6D8C-5AB6-5B3D747DF319}"/>
                </a:ext>
              </a:extLst>
            </p:cNvPr>
            <p:cNvCxnSpPr>
              <a:cxnSpLocks/>
            </p:cNvCxnSpPr>
            <p:nvPr/>
          </p:nvCxnSpPr>
          <p:spPr>
            <a:xfrm>
              <a:off x="10698709" y="2358959"/>
              <a:ext cx="284550" cy="26778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941CC2-EBD8-0A8B-EAFD-45E756F410FA}"/>
                </a:ext>
              </a:extLst>
            </p:cNvPr>
            <p:cNvCxnSpPr>
              <a:cxnSpLocks/>
              <a:stCxn id="71" idx="6"/>
              <a:endCxn id="66" idx="2"/>
            </p:cNvCxnSpPr>
            <p:nvPr/>
          </p:nvCxnSpPr>
          <p:spPr>
            <a:xfrm>
              <a:off x="10702112" y="2869657"/>
              <a:ext cx="284550" cy="2677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ADF3442-AD82-6857-4F48-87E06A9DA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5306" y="3137441"/>
              <a:ext cx="287953" cy="23042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CC94D67-2464-68D8-C0D6-2BC0F8843D79}"/>
                </a:ext>
              </a:extLst>
            </p:cNvPr>
            <p:cNvCxnSpPr>
              <a:cxnSpLocks/>
              <a:stCxn id="69" idx="6"/>
              <a:endCxn id="65" idx="2"/>
            </p:cNvCxnSpPr>
            <p:nvPr/>
          </p:nvCxnSpPr>
          <p:spPr>
            <a:xfrm flipV="1">
              <a:off x="10698709" y="2626743"/>
              <a:ext cx="287953" cy="7411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5B14A65-C1E2-3A7E-CC8B-239474B61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5306" y="2122069"/>
              <a:ext cx="287952" cy="12458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CE7A6C7-5452-ED6E-F99D-ED19E479AD0D}"/>
                </a:ext>
              </a:extLst>
            </p:cNvPr>
            <p:cNvCxnSpPr>
              <a:cxnSpLocks/>
              <a:stCxn id="72" idx="6"/>
              <a:endCxn id="65" idx="2"/>
            </p:cNvCxnSpPr>
            <p:nvPr/>
          </p:nvCxnSpPr>
          <p:spPr>
            <a:xfrm>
              <a:off x="10702111" y="1854285"/>
              <a:ext cx="284551" cy="7724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301D1F9-4863-21D7-ECA2-4A349E97F4E6}"/>
                </a:ext>
              </a:extLst>
            </p:cNvPr>
            <p:cNvCxnSpPr>
              <a:cxnSpLocks/>
              <a:stCxn id="70" idx="6"/>
              <a:endCxn id="67" idx="2"/>
            </p:cNvCxnSpPr>
            <p:nvPr/>
          </p:nvCxnSpPr>
          <p:spPr>
            <a:xfrm flipV="1">
              <a:off x="10702112" y="2122069"/>
              <a:ext cx="284549" cy="23689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09625A7-48F4-4F4C-8D88-D050F5FA6624}"/>
                </a:ext>
              </a:extLst>
            </p:cNvPr>
            <p:cNvCxnSpPr>
              <a:cxnSpLocks/>
              <a:stCxn id="70" idx="6"/>
              <a:endCxn id="66" idx="2"/>
            </p:cNvCxnSpPr>
            <p:nvPr/>
          </p:nvCxnSpPr>
          <p:spPr>
            <a:xfrm>
              <a:off x="10702112" y="2358959"/>
              <a:ext cx="284550" cy="77848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FA8F982-3CFA-D536-440F-2AD29DD8EB19}"/>
                </a:ext>
              </a:extLst>
            </p:cNvPr>
            <p:cNvCxnSpPr>
              <a:cxnSpLocks/>
              <a:stCxn id="71" idx="6"/>
              <a:endCxn id="65" idx="2"/>
            </p:cNvCxnSpPr>
            <p:nvPr/>
          </p:nvCxnSpPr>
          <p:spPr>
            <a:xfrm flipV="1">
              <a:off x="10702112" y="2626743"/>
              <a:ext cx="284550" cy="2429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2DB4100-DD3B-2411-915B-7C22DE4CF65C}"/>
                </a:ext>
              </a:extLst>
            </p:cNvPr>
            <p:cNvCxnSpPr>
              <a:cxnSpLocks/>
              <a:stCxn id="72" idx="6"/>
              <a:endCxn id="66" idx="2"/>
            </p:cNvCxnSpPr>
            <p:nvPr/>
          </p:nvCxnSpPr>
          <p:spPr>
            <a:xfrm>
              <a:off x="10702111" y="1854285"/>
              <a:ext cx="284551" cy="12831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BD24F66-9917-3970-3D4B-E5B9BEECE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8709" y="2122069"/>
              <a:ext cx="284549" cy="7475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279ED014-CA80-D5C5-9C93-60FB65062FA8}"/>
              </a:ext>
            </a:extLst>
          </p:cNvPr>
          <p:cNvSpPr txBox="1"/>
          <p:nvPr/>
        </p:nvSpPr>
        <p:spPr>
          <a:xfrm>
            <a:off x="6381750" y="1255043"/>
            <a:ext cx="354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</a:t>
            </a:r>
            <a:r>
              <a:rPr lang="en-US" b="1" i="1" dirty="0">
                <a:solidFill>
                  <a:srgbClr val="FF0000"/>
                </a:solidFill>
              </a:rPr>
              <a:t>layers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</a:t>
            </a:r>
            <a:r>
              <a:rPr lang="en-US" b="1" i="1" dirty="0">
                <a:solidFill>
                  <a:srgbClr val="FF0000"/>
                </a:solidFill>
              </a:rPr>
              <a:t>nodes per layer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i="1" dirty="0">
                <a:solidFill>
                  <a:srgbClr val="FF0000"/>
                </a:solidFill>
              </a:rPr>
              <a:t>activation functions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Dropout? Convolution? Other operations?</a:t>
            </a:r>
          </a:p>
        </p:txBody>
      </p:sp>
    </p:spTree>
    <p:extLst>
      <p:ext uri="{BB962C8B-B14F-4D97-AF65-F5344CB8AC3E}">
        <p14:creationId xmlns:p14="http://schemas.microsoft.com/office/powerpoint/2010/main" val="2454465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A120-F6F9-9414-4329-15BB6A06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Process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673A25-C48B-56A3-7106-5D670F4A619C}"/>
              </a:ext>
            </a:extLst>
          </p:cNvPr>
          <p:cNvSpPr/>
          <p:nvPr/>
        </p:nvSpPr>
        <p:spPr>
          <a:xfrm>
            <a:off x="932953" y="1428005"/>
            <a:ext cx="7753847" cy="5238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1. Define some neural network that takes in </a:t>
            </a:r>
            <a:r>
              <a:rPr lang="en-US" b="1" i="1" dirty="0">
                <a:solidFill>
                  <a:schemeClr val="tx1"/>
                </a:solidFill>
              </a:rPr>
              <a:t>2 inputs </a:t>
            </a:r>
            <a:r>
              <a:rPr lang="en-US" dirty="0">
                <a:solidFill>
                  <a:schemeClr val="tx1"/>
                </a:solidFill>
              </a:rPr>
              <a:t>and ends up with </a:t>
            </a:r>
            <a:r>
              <a:rPr lang="en-US" b="1" i="1" dirty="0">
                <a:solidFill>
                  <a:schemeClr val="tx1"/>
                </a:solidFill>
              </a:rPr>
              <a:t>1 output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717C46-964F-F5C7-60A5-A0361F96C112}"/>
              </a:ext>
            </a:extLst>
          </p:cNvPr>
          <p:cNvSpPr/>
          <p:nvPr/>
        </p:nvSpPr>
        <p:spPr>
          <a:xfrm>
            <a:off x="932952" y="2124842"/>
            <a:ext cx="7753847" cy="5238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2. Set up a loop to repeatedly </a:t>
            </a:r>
            <a:r>
              <a:rPr lang="en-US" b="1" i="1" dirty="0">
                <a:solidFill>
                  <a:schemeClr val="tx1"/>
                </a:solidFill>
              </a:rPr>
              <a:t>run through network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i="1" dirty="0">
                <a:solidFill>
                  <a:schemeClr val="tx1"/>
                </a:solidFill>
              </a:rPr>
              <a:t>update weights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42D5AC-2B82-CA1F-E19A-5F0B44BAFEB3}"/>
              </a:ext>
            </a:extLst>
          </p:cNvPr>
          <p:cNvSpPr/>
          <p:nvPr/>
        </p:nvSpPr>
        <p:spPr>
          <a:xfrm>
            <a:off x="1400175" y="2821679"/>
            <a:ext cx="7286623" cy="5238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2a. Set up a </a:t>
            </a:r>
            <a:r>
              <a:rPr lang="en-US" b="1" i="1" dirty="0">
                <a:solidFill>
                  <a:schemeClr val="tx1"/>
                </a:solidFill>
              </a:rPr>
              <a:t>gradient tape </a:t>
            </a:r>
            <a:r>
              <a:rPr lang="en-US" dirty="0">
                <a:solidFill>
                  <a:schemeClr val="tx1"/>
                </a:solidFill>
              </a:rPr>
              <a:t>on the trainable variables for </a:t>
            </a:r>
            <a:r>
              <a:rPr lang="en-US" b="1" i="1" dirty="0">
                <a:solidFill>
                  <a:schemeClr val="tx1"/>
                </a:solidFill>
              </a:rPr>
              <a:t>gradient descent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C53CCB-7E54-51DF-C191-7CD11A1F3CCE}"/>
              </a:ext>
            </a:extLst>
          </p:cNvPr>
          <p:cNvSpPr/>
          <p:nvPr/>
        </p:nvSpPr>
        <p:spPr>
          <a:xfrm>
            <a:off x="1400175" y="3512447"/>
            <a:ext cx="7286623" cy="64045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2b. Set up a </a:t>
            </a:r>
            <a:r>
              <a:rPr lang="en-US" b="1" i="1" dirty="0">
                <a:solidFill>
                  <a:schemeClr val="tx1"/>
                </a:solidFill>
              </a:rPr>
              <a:t>gradient tape </a:t>
            </a:r>
            <a:r>
              <a:rPr lang="en-US" dirty="0">
                <a:solidFill>
                  <a:schemeClr val="tx1"/>
                </a:solidFill>
              </a:rPr>
              <a:t>on the output parameters for </a:t>
            </a:r>
            <a:r>
              <a:rPr lang="en-US" b="1" i="1" dirty="0">
                <a:solidFill>
                  <a:schemeClr val="tx1"/>
                </a:solidFill>
              </a:rPr>
              <a:t>auto-differentiating boundary conditions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A3B6C3-DC54-58E3-E66D-CB5BE8E3BC42}"/>
              </a:ext>
            </a:extLst>
          </p:cNvPr>
          <p:cNvSpPr/>
          <p:nvPr/>
        </p:nvSpPr>
        <p:spPr>
          <a:xfrm>
            <a:off x="1400174" y="4319794"/>
            <a:ext cx="7286623" cy="5238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2c. Calculate your loss from PDE, IC, and BC weighting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0230A2-A91C-1BD9-96F7-79D65B49CDF1}"/>
              </a:ext>
            </a:extLst>
          </p:cNvPr>
          <p:cNvSpPr/>
          <p:nvPr/>
        </p:nvSpPr>
        <p:spPr>
          <a:xfrm>
            <a:off x="1400173" y="5010564"/>
            <a:ext cx="7286623" cy="5238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2d. Perform </a:t>
            </a:r>
            <a:r>
              <a:rPr lang="en-US" b="1" i="1" dirty="0">
                <a:solidFill>
                  <a:schemeClr val="tx1"/>
                </a:solidFill>
              </a:rPr>
              <a:t>gradient descent* </a:t>
            </a:r>
            <a:r>
              <a:rPr lang="en-US" dirty="0">
                <a:solidFill>
                  <a:schemeClr val="tx1"/>
                </a:solidFill>
              </a:rPr>
              <a:t>to march the loop forward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86841C-D185-C005-8A47-5DBAE3FFF399}"/>
              </a:ext>
            </a:extLst>
          </p:cNvPr>
          <p:cNvSpPr/>
          <p:nvPr/>
        </p:nvSpPr>
        <p:spPr>
          <a:xfrm>
            <a:off x="932952" y="5701334"/>
            <a:ext cx="7753847" cy="523875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3. Repeat until convergence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1672179-293C-473C-3F4A-2376325FEF96}"/>
              </a:ext>
            </a:extLst>
          </p:cNvPr>
          <p:cNvSpPr/>
          <p:nvPr/>
        </p:nvSpPr>
        <p:spPr>
          <a:xfrm>
            <a:off x="8829676" y="1428005"/>
            <a:ext cx="2895600" cy="36304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F1470C-46FD-E28E-3054-6458A09054E3}"/>
              </a:ext>
            </a:extLst>
          </p:cNvPr>
          <p:cNvSpPr txBox="1"/>
          <p:nvPr/>
        </p:nvSpPr>
        <p:spPr>
          <a:xfrm>
            <a:off x="8953500" y="1519027"/>
            <a:ext cx="26479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involved than a standard Keras/TF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go “under the hood” for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Several libraries have since been developed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use some version of </a:t>
            </a:r>
            <a:r>
              <a:rPr lang="en-US" sz="1600" b="1" i="1" dirty="0">
                <a:solidFill>
                  <a:srgbClr val="FF0000"/>
                </a:solidFill>
              </a:rPr>
              <a:t>gradient tape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yet a fully “standardized” workflow in any domain!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99626E-DCCC-D499-0B5C-571873508AD4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8686796" y="5272502"/>
            <a:ext cx="752479" cy="42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3B279D-246C-E310-5DBB-FBE8DBCF74CA}"/>
              </a:ext>
            </a:extLst>
          </p:cNvPr>
          <p:cNvSpPr txBox="1"/>
          <p:nvPr/>
        </p:nvSpPr>
        <p:spPr>
          <a:xfrm>
            <a:off x="9467851" y="5534440"/>
            <a:ext cx="2647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*Many optimization algorithms are available! I used Adam</a:t>
            </a:r>
          </a:p>
        </p:txBody>
      </p:sp>
    </p:spTree>
    <p:extLst>
      <p:ext uri="{BB962C8B-B14F-4D97-AF65-F5344CB8AC3E}">
        <p14:creationId xmlns:p14="http://schemas.microsoft.com/office/powerpoint/2010/main" val="193138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2F31B-DDAA-4494-DB59-B5974E42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84" y="978002"/>
            <a:ext cx="7316701" cy="4282255"/>
          </a:xfrm>
          <a:prstGeom prst="rect">
            <a:avLst/>
          </a:prstGeom>
        </p:spPr>
      </p:pic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F7914388-0FBF-CB36-CF35-916470703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617866"/>
            <a:ext cx="4003368" cy="30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5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EE79-5E86-0A72-CBDF-CDDE8A40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Hyperparameter Choices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D99773-B7CD-F2CB-D492-CEB71E427C63}"/>
              </a:ext>
            </a:extLst>
          </p:cNvPr>
          <p:cNvGrpSpPr/>
          <p:nvPr/>
        </p:nvGrpSpPr>
        <p:grpSpPr>
          <a:xfrm>
            <a:off x="221788" y="1286293"/>
            <a:ext cx="1734544" cy="1258428"/>
            <a:chOff x="8820564" y="1641606"/>
            <a:chExt cx="2591455" cy="19389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AE5778-CEFD-2594-A2C7-BACD3758E8C3}"/>
                </a:ext>
              </a:extLst>
            </p:cNvPr>
            <p:cNvGrpSpPr/>
            <p:nvPr/>
          </p:nvGrpSpPr>
          <p:grpSpPr>
            <a:xfrm>
              <a:off x="8820564" y="2185720"/>
              <a:ext cx="425357" cy="936055"/>
              <a:chOff x="6634482" y="2760156"/>
              <a:chExt cx="550415" cy="121126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E990648-DC71-0DD5-4938-0B35D2A39CA4}"/>
                  </a:ext>
                </a:extLst>
              </p:cNvPr>
              <p:cNvSpPr/>
              <p:nvPr/>
            </p:nvSpPr>
            <p:spPr>
              <a:xfrm>
                <a:off x="6634482" y="2760156"/>
                <a:ext cx="550415" cy="550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E3AADD2-16B2-B270-895C-4F1F2387DB64}"/>
                  </a:ext>
                </a:extLst>
              </p:cNvPr>
              <p:cNvSpPr/>
              <p:nvPr/>
            </p:nvSpPr>
            <p:spPr>
              <a:xfrm>
                <a:off x="6634482" y="3421003"/>
                <a:ext cx="550415" cy="550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055586-2EBE-3701-AC70-F98FB1BE8FA3}"/>
                </a:ext>
              </a:extLst>
            </p:cNvPr>
            <p:cNvGrpSpPr/>
            <p:nvPr/>
          </p:nvGrpSpPr>
          <p:grpSpPr>
            <a:xfrm>
              <a:off x="9548654" y="1922548"/>
              <a:ext cx="425358" cy="1440729"/>
              <a:chOff x="7621218" y="2913430"/>
              <a:chExt cx="425358" cy="1440729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9FED1CA-720D-6B54-C5A7-B150CDE3DAEE}"/>
                  </a:ext>
                </a:extLst>
              </p:cNvPr>
              <p:cNvSpPr/>
              <p:nvPr/>
            </p:nvSpPr>
            <p:spPr>
              <a:xfrm>
                <a:off x="7621219" y="3418104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CBEDE3E-5FD0-4539-22AA-A0B6404C0984}"/>
                  </a:ext>
                </a:extLst>
              </p:cNvPr>
              <p:cNvSpPr/>
              <p:nvPr/>
            </p:nvSpPr>
            <p:spPr>
              <a:xfrm>
                <a:off x="7621219" y="3928802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5138E13-15A9-A2D3-2DBD-6217896A8575}"/>
                  </a:ext>
                </a:extLst>
              </p:cNvPr>
              <p:cNvSpPr/>
              <p:nvPr/>
            </p:nvSpPr>
            <p:spPr>
              <a:xfrm>
                <a:off x="7621218" y="2913430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3E7712-140A-BC3B-3B04-35625321261B}"/>
                </a:ext>
              </a:extLst>
            </p:cNvPr>
            <p:cNvGrpSpPr/>
            <p:nvPr/>
          </p:nvGrpSpPr>
          <p:grpSpPr>
            <a:xfrm>
              <a:off x="10273352" y="1641606"/>
              <a:ext cx="428760" cy="1938942"/>
              <a:chOff x="8156300" y="2145413"/>
              <a:chExt cx="428760" cy="193894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0767639-7D93-0906-53D6-730C962C43FB}"/>
                  </a:ext>
                </a:extLst>
              </p:cNvPr>
              <p:cNvGrpSpPr/>
              <p:nvPr/>
            </p:nvGrpSpPr>
            <p:grpSpPr>
              <a:xfrm>
                <a:off x="8159702" y="2145413"/>
                <a:ext cx="425358" cy="1440729"/>
                <a:chOff x="7621218" y="2913430"/>
                <a:chExt cx="425358" cy="1440729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10DD19A9-F1FA-66FB-33DA-D8D600196F72}"/>
                    </a:ext>
                  </a:extLst>
                </p:cNvPr>
                <p:cNvSpPr/>
                <p:nvPr/>
              </p:nvSpPr>
              <p:spPr>
                <a:xfrm>
                  <a:off x="7621219" y="3418104"/>
                  <a:ext cx="425357" cy="42535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84EA3E1D-ED37-FECA-A1E4-DF0CB024551E}"/>
                    </a:ext>
                  </a:extLst>
                </p:cNvPr>
                <p:cNvSpPr/>
                <p:nvPr/>
              </p:nvSpPr>
              <p:spPr>
                <a:xfrm>
                  <a:off x="7621219" y="3928802"/>
                  <a:ext cx="425357" cy="42535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74A7961-63F2-D723-31D0-212CA98494CF}"/>
                    </a:ext>
                  </a:extLst>
                </p:cNvPr>
                <p:cNvSpPr/>
                <p:nvPr/>
              </p:nvSpPr>
              <p:spPr>
                <a:xfrm>
                  <a:off x="7621218" y="2913430"/>
                  <a:ext cx="425357" cy="42535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C885CE8-F049-A2C0-C1A0-891D53672AC2}"/>
                  </a:ext>
                </a:extLst>
              </p:cNvPr>
              <p:cNvSpPr/>
              <p:nvPr/>
            </p:nvSpPr>
            <p:spPr>
              <a:xfrm>
                <a:off x="8156300" y="3658998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34B0745-BB93-176B-51B7-B449E995DE2A}"/>
                </a:ext>
              </a:extLst>
            </p:cNvPr>
            <p:cNvGrpSpPr/>
            <p:nvPr/>
          </p:nvGrpSpPr>
          <p:grpSpPr>
            <a:xfrm>
              <a:off x="10986661" y="1909390"/>
              <a:ext cx="425358" cy="1440729"/>
              <a:chOff x="7621218" y="2913430"/>
              <a:chExt cx="425358" cy="144072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18A7929-96C8-BD1E-A143-D4C51971274C}"/>
                  </a:ext>
                </a:extLst>
              </p:cNvPr>
              <p:cNvSpPr/>
              <p:nvPr/>
            </p:nvSpPr>
            <p:spPr>
              <a:xfrm>
                <a:off x="7621219" y="3418104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FA49934-DF08-AB49-CB1E-C8E32F23D145}"/>
                  </a:ext>
                </a:extLst>
              </p:cNvPr>
              <p:cNvSpPr/>
              <p:nvPr/>
            </p:nvSpPr>
            <p:spPr>
              <a:xfrm>
                <a:off x="7621219" y="3928802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FA6A06D-B4E9-35A1-E544-8A6B080A544B}"/>
                  </a:ext>
                </a:extLst>
              </p:cNvPr>
              <p:cNvSpPr/>
              <p:nvPr/>
            </p:nvSpPr>
            <p:spPr>
              <a:xfrm>
                <a:off x="7621218" y="2913430"/>
                <a:ext cx="425357" cy="425357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1253B50-0CE0-343E-63B7-74BDF4B30925}"/>
                </a:ext>
              </a:extLst>
            </p:cNvPr>
            <p:cNvCxnSpPr>
              <a:cxnSpLocks/>
              <a:stCxn id="50" idx="6"/>
              <a:endCxn id="49" idx="2"/>
            </p:cNvCxnSpPr>
            <p:nvPr/>
          </p:nvCxnSpPr>
          <p:spPr>
            <a:xfrm flipV="1">
              <a:off x="9245921" y="2135227"/>
              <a:ext cx="302733" cy="2631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8CC289E-C0AB-8381-8803-197E413F691A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>
              <a:off x="9245921" y="2909097"/>
              <a:ext cx="302734" cy="24150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DD5260-2484-0D28-8B8D-2FC72696A07E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>
            <a:xfrm>
              <a:off x="9245921" y="2398399"/>
              <a:ext cx="302734" cy="24150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1C6B408-AB31-EB52-678E-02C1E216DDEA}"/>
                </a:ext>
              </a:extLst>
            </p:cNvPr>
            <p:cNvCxnSpPr>
              <a:cxnSpLocks/>
              <a:stCxn id="51" idx="6"/>
              <a:endCxn id="47" idx="2"/>
            </p:cNvCxnSpPr>
            <p:nvPr/>
          </p:nvCxnSpPr>
          <p:spPr>
            <a:xfrm flipV="1">
              <a:off x="9245921" y="2639901"/>
              <a:ext cx="302734" cy="26919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CF4086-7537-3A77-CD33-449059F0CD18}"/>
                </a:ext>
              </a:extLst>
            </p:cNvPr>
            <p:cNvCxnSpPr>
              <a:cxnSpLocks/>
              <a:stCxn id="50" idx="6"/>
              <a:endCxn id="48" idx="2"/>
            </p:cNvCxnSpPr>
            <p:nvPr/>
          </p:nvCxnSpPr>
          <p:spPr>
            <a:xfrm>
              <a:off x="9245921" y="2398399"/>
              <a:ext cx="302734" cy="7522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76E440A-BE10-4BC4-E5D4-558972775FB3}"/>
                </a:ext>
              </a:extLst>
            </p:cNvPr>
            <p:cNvCxnSpPr>
              <a:cxnSpLocks/>
              <a:stCxn id="51" idx="6"/>
              <a:endCxn id="49" idx="2"/>
            </p:cNvCxnSpPr>
            <p:nvPr/>
          </p:nvCxnSpPr>
          <p:spPr>
            <a:xfrm flipV="1">
              <a:off x="9245921" y="2135227"/>
              <a:ext cx="302733" cy="77387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951F79F-CBA3-2C11-75AE-8D14475AF8DA}"/>
                </a:ext>
              </a:extLst>
            </p:cNvPr>
            <p:cNvCxnSpPr>
              <a:cxnSpLocks/>
              <a:stCxn id="49" idx="6"/>
              <a:endCxn id="46" idx="2"/>
            </p:cNvCxnSpPr>
            <p:nvPr/>
          </p:nvCxnSpPr>
          <p:spPr>
            <a:xfrm flipV="1">
              <a:off x="9974011" y="1854285"/>
              <a:ext cx="302743" cy="2809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0E71EC-AD77-4FC8-20EA-426A0CC928DF}"/>
                </a:ext>
              </a:extLst>
            </p:cNvPr>
            <p:cNvCxnSpPr>
              <a:cxnSpLocks/>
              <a:stCxn id="49" idx="6"/>
              <a:endCxn id="44" idx="2"/>
            </p:cNvCxnSpPr>
            <p:nvPr/>
          </p:nvCxnSpPr>
          <p:spPr>
            <a:xfrm>
              <a:off x="9974011" y="2135227"/>
              <a:ext cx="302744" cy="22373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6C9C785-9B47-25D6-2B80-96844844815B}"/>
                </a:ext>
              </a:extLst>
            </p:cNvPr>
            <p:cNvCxnSpPr>
              <a:cxnSpLocks/>
            </p:cNvCxnSpPr>
            <p:nvPr/>
          </p:nvCxnSpPr>
          <p:spPr>
            <a:xfrm>
              <a:off x="9970608" y="2135227"/>
              <a:ext cx="302744" cy="73442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14AFEB8-4B39-B62D-9AE2-D4E793552777}"/>
                </a:ext>
              </a:extLst>
            </p:cNvPr>
            <p:cNvCxnSpPr>
              <a:cxnSpLocks/>
            </p:cNvCxnSpPr>
            <p:nvPr/>
          </p:nvCxnSpPr>
          <p:spPr>
            <a:xfrm>
              <a:off x="9970608" y="2135227"/>
              <a:ext cx="299341" cy="123264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61AC727-D2F8-C64E-9C82-00F583F76E71}"/>
                </a:ext>
              </a:extLst>
            </p:cNvPr>
            <p:cNvCxnSpPr>
              <a:cxnSpLocks/>
              <a:stCxn id="47" idx="6"/>
              <a:endCxn id="46" idx="2"/>
            </p:cNvCxnSpPr>
            <p:nvPr/>
          </p:nvCxnSpPr>
          <p:spPr>
            <a:xfrm flipV="1">
              <a:off x="9974012" y="1854285"/>
              <a:ext cx="302742" cy="7856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C0098E5-7EA0-73FF-28FF-1C2C6DB26CAA}"/>
                </a:ext>
              </a:extLst>
            </p:cNvPr>
            <p:cNvCxnSpPr>
              <a:cxnSpLocks/>
              <a:stCxn id="48" idx="6"/>
              <a:endCxn id="44" idx="2"/>
            </p:cNvCxnSpPr>
            <p:nvPr/>
          </p:nvCxnSpPr>
          <p:spPr>
            <a:xfrm flipV="1">
              <a:off x="9974012" y="2358959"/>
              <a:ext cx="302743" cy="7916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CA9C01-3A66-7721-DEC8-9E08FC3DBB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0609" y="2869657"/>
              <a:ext cx="302743" cy="2809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A49D13-75BB-C38A-6CFC-A3E58BEE2E10}"/>
                </a:ext>
              </a:extLst>
            </p:cNvPr>
            <p:cNvCxnSpPr>
              <a:cxnSpLocks/>
              <a:stCxn id="48" idx="6"/>
              <a:endCxn id="43" idx="2"/>
            </p:cNvCxnSpPr>
            <p:nvPr/>
          </p:nvCxnSpPr>
          <p:spPr>
            <a:xfrm>
              <a:off x="9974012" y="3150599"/>
              <a:ext cx="299340" cy="2172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C1E1FC-1B1C-FE1E-63F6-5BA2355A2565}"/>
                </a:ext>
              </a:extLst>
            </p:cNvPr>
            <p:cNvCxnSpPr>
              <a:cxnSpLocks/>
              <a:stCxn id="47" idx="6"/>
              <a:endCxn id="45" idx="2"/>
            </p:cNvCxnSpPr>
            <p:nvPr/>
          </p:nvCxnSpPr>
          <p:spPr>
            <a:xfrm>
              <a:off x="9974012" y="2639901"/>
              <a:ext cx="302743" cy="2297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109A70-7BD2-A4D4-4608-D619E9068463}"/>
                </a:ext>
              </a:extLst>
            </p:cNvPr>
            <p:cNvCxnSpPr>
              <a:cxnSpLocks/>
              <a:stCxn id="47" idx="6"/>
              <a:endCxn id="44" idx="2"/>
            </p:cNvCxnSpPr>
            <p:nvPr/>
          </p:nvCxnSpPr>
          <p:spPr>
            <a:xfrm flipV="1">
              <a:off x="9974012" y="2358959"/>
              <a:ext cx="302743" cy="2809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41232A-1359-8CE7-4DAB-3EB378071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0609" y="1854285"/>
              <a:ext cx="302742" cy="129631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77177BF-5FCA-29AC-5813-604709133979}"/>
                </a:ext>
              </a:extLst>
            </p:cNvPr>
            <p:cNvCxnSpPr>
              <a:cxnSpLocks/>
              <a:stCxn id="47" idx="6"/>
              <a:endCxn id="43" idx="2"/>
            </p:cNvCxnSpPr>
            <p:nvPr/>
          </p:nvCxnSpPr>
          <p:spPr>
            <a:xfrm>
              <a:off x="9974012" y="2639901"/>
              <a:ext cx="299340" cy="7279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B6951CF-B38D-14A3-FE0D-C2AFC110A532}"/>
                </a:ext>
              </a:extLst>
            </p:cNvPr>
            <p:cNvCxnSpPr>
              <a:cxnSpLocks/>
              <a:stCxn id="46" idx="6"/>
              <a:endCxn id="41" idx="2"/>
            </p:cNvCxnSpPr>
            <p:nvPr/>
          </p:nvCxnSpPr>
          <p:spPr>
            <a:xfrm>
              <a:off x="10702111" y="1854285"/>
              <a:ext cx="284550" cy="26778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C62707-5939-7AF6-5B81-CDF7367D4520}"/>
                </a:ext>
              </a:extLst>
            </p:cNvPr>
            <p:cNvCxnSpPr>
              <a:cxnSpLocks/>
            </p:cNvCxnSpPr>
            <p:nvPr/>
          </p:nvCxnSpPr>
          <p:spPr>
            <a:xfrm>
              <a:off x="10698709" y="2358959"/>
              <a:ext cx="284550" cy="26778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DBDF1A-0549-0D4F-4FB9-C555AE6D0957}"/>
                </a:ext>
              </a:extLst>
            </p:cNvPr>
            <p:cNvCxnSpPr>
              <a:cxnSpLocks/>
              <a:stCxn id="45" idx="6"/>
              <a:endCxn id="40" idx="2"/>
            </p:cNvCxnSpPr>
            <p:nvPr/>
          </p:nvCxnSpPr>
          <p:spPr>
            <a:xfrm>
              <a:off x="10702112" y="2869657"/>
              <a:ext cx="284550" cy="2677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EA7F8A-5D05-34AD-2376-664BC5DA1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5306" y="3137441"/>
              <a:ext cx="287953" cy="23042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B2A2FD-B547-54AD-31F6-F84312A58986}"/>
                </a:ext>
              </a:extLst>
            </p:cNvPr>
            <p:cNvCxnSpPr>
              <a:cxnSpLocks/>
              <a:stCxn id="43" idx="6"/>
              <a:endCxn id="39" idx="2"/>
            </p:cNvCxnSpPr>
            <p:nvPr/>
          </p:nvCxnSpPr>
          <p:spPr>
            <a:xfrm flipV="1">
              <a:off x="10698709" y="2626743"/>
              <a:ext cx="287953" cy="7411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19C5F5-8AAB-89B2-93A3-E4CBED60B7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5306" y="2122069"/>
              <a:ext cx="287952" cy="12458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4940B1-A227-AFEE-B34D-A903546A5C6C}"/>
                </a:ext>
              </a:extLst>
            </p:cNvPr>
            <p:cNvCxnSpPr>
              <a:cxnSpLocks/>
              <a:stCxn id="46" idx="6"/>
              <a:endCxn id="39" idx="2"/>
            </p:cNvCxnSpPr>
            <p:nvPr/>
          </p:nvCxnSpPr>
          <p:spPr>
            <a:xfrm>
              <a:off x="10702111" y="1854285"/>
              <a:ext cx="284551" cy="7724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82B2A76-DD3A-99B6-464E-7BDC28875B74}"/>
                </a:ext>
              </a:extLst>
            </p:cNvPr>
            <p:cNvCxnSpPr>
              <a:cxnSpLocks/>
              <a:stCxn id="44" idx="6"/>
              <a:endCxn id="41" idx="2"/>
            </p:cNvCxnSpPr>
            <p:nvPr/>
          </p:nvCxnSpPr>
          <p:spPr>
            <a:xfrm flipV="1">
              <a:off x="10702112" y="2122069"/>
              <a:ext cx="284549" cy="23689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C038437-7681-AA35-F7D5-41D4FC40CB98}"/>
                </a:ext>
              </a:extLst>
            </p:cNvPr>
            <p:cNvCxnSpPr>
              <a:cxnSpLocks/>
              <a:stCxn id="44" idx="6"/>
              <a:endCxn id="40" idx="2"/>
            </p:cNvCxnSpPr>
            <p:nvPr/>
          </p:nvCxnSpPr>
          <p:spPr>
            <a:xfrm>
              <a:off x="10702112" y="2358959"/>
              <a:ext cx="284550" cy="77848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4041967-BBCF-CFE0-2BF4-A28610B0555A}"/>
                </a:ext>
              </a:extLst>
            </p:cNvPr>
            <p:cNvCxnSpPr>
              <a:cxnSpLocks/>
              <a:stCxn id="45" idx="6"/>
              <a:endCxn id="39" idx="2"/>
            </p:cNvCxnSpPr>
            <p:nvPr/>
          </p:nvCxnSpPr>
          <p:spPr>
            <a:xfrm flipV="1">
              <a:off x="10702112" y="2626743"/>
              <a:ext cx="284550" cy="2429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CB1FC2-15EB-9DDF-4798-3773D36753FF}"/>
                </a:ext>
              </a:extLst>
            </p:cNvPr>
            <p:cNvCxnSpPr>
              <a:cxnSpLocks/>
              <a:stCxn id="46" idx="6"/>
              <a:endCxn id="40" idx="2"/>
            </p:cNvCxnSpPr>
            <p:nvPr/>
          </p:nvCxnSpPr>
          <p:spPr>
            <a:xfrm>
              <a:off x="10702111" y="1854285"/>
              <a:ext cx="284551" cy="12831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462AA2C-C797-7A9A-09D9-FABEF206E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8709" y="2122069"/>
              <a:ext cx="284549" cy="7475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46CCD4B-66C5-483F-10F7-D53CD66BD79C}"/>
                  </a:ext>
                </a:extLst>
              </p:cNvPr>
              <p:cNvSpPr txBox="1"/>
              <p:nvPr/>
            </p:nvSpPr>
            <p:spPr>
              <a:xfrm>
                <a:off x="5437058" y="2247659"/>
                <a:ext cx="1567224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46CCD4B-66C5-483F-10F7-D53CD66B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058" y="2247659"/>
                <a:ext cx="1567224" cy="7411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172EC55B-F0CF-1C87-6D88-F4585F5CD6EF}"/>
              </a:ext>
            </a:extLst>
          </p:cNvPr>
          <p:cNvGrpSpPr/>
          <p:nvPr/>
        </p:nvGrpSpPr>
        <p:grpSpPr>
          <a:xfrm>
            <a:off x="1740767" y="1323193"/>
            <a:ext cx="4884172" cy="923330"/>
            <a:chOff x="2289606" y="1588470"/>
            <a:chExt cx="4884172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55F1D5-9AEF-6E94-8395-54CFB5C5A2D1}"/>
                </a:ext>
              </a:extLst>
            </p:cNvPr>
            <p:cNvSpPr txBox="1"/>
            <p:nvPr/>
          </p:nvSpPr>
          <p:spPr>
            <a:xfrm>
              <a:off x="2289606" y="1588470"/>
              <a:ext cx="24860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4 Layers</a:t>
              </a:r>
            </a:p>
            <a:p>
              <a:pPr algn="r"/>
              <a:r>
                <a:rPr lang="en-US" b="1" dirty="0"/>
                <a:t>64 Nodes each layer</a:t>
              </a:r>
            </a:p>
            <a:p>
              <a:pPr algn="r"/>
              <a:r>
                <a:rPr lang="en-US" b="1" dirty="0"/>
                <a:t>250 epochs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4F3D484-CAA7-95C4-2FA0-7FA648E79A7A}"/>
                </a:ext>
              </a:extLst>
            </p:cNvPr>
            <p:cNvSpPr txBox="1"/>
            <p:nvPr/>
          </p:nvSpPr>
          <p:spPr>
            <a:xfrm>
              <a:off x="5277806" y="1880954"/>
              <a:ext cx="1895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Kept Constant</a:t>
              </a:r>
            </a:p>
          </p:txBody>
        </p:sp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DD065564-4947-56D7-50DE-53F904F5E067}"/>
                </a:ext>
              </a:extLst>
            </p:cNvPr>
            <p:cNvSpPr/>
            <p:nvPr/>
          </p:nvSpPr>
          <p:spPr>
            <a:xfrm>
              <a:off x="4830131" y="1678181"/>
              <a:ext cx="447675" cy="808560"/>
            </a:xfrm>
            <a:prstGeom prst="righ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12D9C8-90F4-CFE1-749A-7C2F2FCEBB0A}"/>
                  </a:ext>
                </a:extLst>
              </p:cNvPr>
              <p:cNvSpPr txBox="1"/>
              <p:nvPr/>
            </p:nvSpPr>
            <p:spPr>
              <a:xfrm>
                <a:off x="4956696" y="3244334"/>
                <a:ext cx="2914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Tried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12D9C8-90F4-CFE1-749A-7C2F2FCEB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696" y="3244334"/>
                <a:ext cx="2914650" cy="369332"/>
              </a:xfrm>
              <a:prstGeom prst="rect">
                <a:avLst/>
              </a:prstGeom>
              <a:blipFill>
                <a:blip r:embed="rId3"/>
                <a:stretch>
                  <a:fillRect l="-16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4D399013-90DF-7A4D-62BB-82A3F321C4B3}"/>
              </a:ext>
            </a:extLst>
          </p:cNvPr>
          <p:cNvGrpSpPr/>
          <p:nvPr/>
        </p:nvGrpSpPr>
        <p:grpSpPr>
          <a:xfrm>
            <a:off x="189025" y="2448486"/>
            <a:ext cx="4432495" cy="1222349"/>
            <a:chOff x="827591" y="3971687"/>
            <a:chExt cx="4432495" cy="12223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349E150-D5F6-4FE7-3F4A-9F7B2CEA3EDD}"/>
                    </a:ext>
                  </a:extLst>
                </p:cNvPr>
                <p:cNvSpPr txBox="1"/>
                <p:nvPr/>
              </p:nvSpPr>
              <p:spPr>
                <a:xfrm>
                  <a:off x="827591" y="4444083"/>
                  <a:ext cx="44324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𝑃𝐷𝐸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𝑰𝑪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𝐼𝐶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𝑩𝑪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349E150-D5F6-4FE7-3F4A-9F7B2CEA3E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591" y="4444083"/>
                  <a:ext cx="443249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13" r="-55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FF83C57-F502-A738-B07B-4ADEFE5DAB45}"/>
                </a:ext>
              </a:extLst>
            </p:cNvPr>
            <p:cNvCxnSpPr/>
            <p:nvPr/>
          </p:nvCxnSpPr>
          <p:spPr>
            <a:xfrm flipV="1">
              <a:off x="4067175" y="4295775"/>
              <a:ext cx="762956" cy="6762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91E682-7057-87DA-BFC6-598FE79390EF}"/>
                </a:ext>
              </a:extLst>
            </p:cNvPr>
            <p:cNvSpPr txBox="1"/>
            <p:nvPr/>
          </p:nvSpPr>
          <p:spPr>
            <a:xfrm>
              <a:off x="3238959" y="3971687"/>
              <a:ext cx="1895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Ignored for now</a:t>
              </a:r>
            </a:p>
          </p:txBody>
        </p:sp>
        <p:sp>
          <p:nvSpPr>
            <p:cNvPr id="63" name="Left Brace 62">
              <a:extLst>
                <a:ext uri="{FF2B5EF4-FFF2-40B4-BE49-F238E27FC236}">
                  <a16:creationId xmlns:a16="http://schemas.microsoft.com/office/drawing/2014/main" id="{CFDDA652-601E-DA07-C08E-AA88268C47F5}"/>
                </a:ext>
              </a:extLst>
            </p:cNvPr>
            <p:cNvSpPr/>
            <p:nvPr/>
          </p:nvSpPr>
          <p:spPr>
            <a:xfrm rot="16200000">
              <a:off x="3195058" y="4576091"/>
              <a:ext cx="328012" cy="907877"/>
            </a:xfrm>
            <a:prstGeom prst="leftBrac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865E58-2B89-3F3A-8AF3-F6586ECE0337}"/>
                  </a:ext>
                </a:extLst>
              </p:cNvPr>
              <p:cNvSpPr txBox="1"/>
              <p:nvPr/>
            </p:nvSpPr>
            <p:spPr>
              <a:xfrm>
                <a:off x="834138" y="3784104"/>
                <a:ext cx="374236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</a:endParaRPr>
              </a:p>
              <a:p>
                <a:pPr algn="r"/>
                <a:r>
                  <a:rPr lang="en-US" i="1" dirty="0"/>
                  <a:t>	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865E58-2B89-3F3A-8AF3-F6586ECE0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38" y="3784104"/>
                <a:ext cx="3742369" cy="2031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CEFD5108-D6AB-E7E1-36DD-7E33E10A7BED}"/>
              </a:ext>
            </a:extLst>
          </p:cNvPr>
          <p:cNvGrpSpPr/>
          <p:nvPr/>
        </p:nvGrpSpPr>
        <p:grpSpPr>
          <a:xfrm>
            <a:off x="7286709" y="1288591"/>
            <a:ext cx="4905291" cy="2351114"/>
            <a:chOff x="7115665" y="1597174"/>
            <a:chExt cx="4905291" cy="2351114"/>
          </a:xfrm>
        </p:grpSpPr>
        <p:pic>
          <p:nvPicPr>
            <p:cNvPr id="71" name="Picture 70" descr="Several graphs of function&#10;&#10;Description automatically generated with medium confidence">
              <a:extLst>
                <a:ext uri="{FF2B5EF4-FFF2-40B4-BE49-F238E27FC236}">
                  <a16:creationId xmlns:a16="http://schemas.microsoft.com/office/drawing/2014/main" id="{6E910505-8245-BEF9-A8C1-92B35838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335"/>
            <a:stretch/>
          </p:blipFill>
          <p:spPr>
            <a:xfrm>
              <a:off x="7115665" y="1597174"/>
              <a:ext cx="4631970" cy="1604514"/>
            </a:xfrm>
            <a:prstGeom prst="rect">
              <a:avLst/>
            </a:prstGeom>
          </p:spPr>
        </p:pic>
        <p:sp>
          <p:nvSpPr>
            <p:cNvPr id="72" name="Left Brace 71">
              <a:extLst>
                <a:ext uri="{FF2B5EF4-FFF2-40B4-BE49-F238E27FC236}">
                  <a16:creationId xmlns:a16="http://schemas.microsoft.com/office/drawing/2014/main" id="{DF3CA045-236E-2134-662D-FA39DD6A7026}"/>
                </a:ext>
              </a:extLst>
            </p:cNvPr>
            <p:cNvSpPr/>
            <p:nvPr/>
          </p:nvSpPr>
          <p:spPr>
            <a:xfrm rot="16200000">
              <a:off x="9361396" y="1221886"/>
              <a:ext cx="328012" cy="4287618"/>
            </a:xfrm>
            <a:prstGeom prst="leftBrac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0F60AC7-F48F-1B2E-18AE-AE84465A8105}"/>
                    </a:ext>
                  </a:extLst>
                </p:cNvPr>
                <p:cNvSpPr txBox="1"/>
                <p:nvPr/>
              </p:nvSpPr>
              <p:spPr>
                <a:xfrm>
                  <a:off x="7733338" y="3578956"/>
                  <a:ext cx="42876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Tried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𝒕𝒂𝒏𝒉</m:t>
                      </m:r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and</a:t>
                  </a:r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𝑹𝒆𝑳𝑼</m:t>
                      </m:r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activation functions</a:t>
                  </a: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0F60AC7-F48F-1B2E-18AE-AE84465A8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338" y="3578956"/>
                  <a:ext cx="428761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280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6" name="Picture 75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DC6BEB5C-A2BA-D1FB-E94C-10B1D542A6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7" t="15910" r="5943" b="20749"/>
          <a:stretch/>
        </p:blipFill>
        <p:spPr>
          <a:xfrm>
            <a:off x="8555308" y="4325556"/>
            <a:ext cx="3465648" cy="1894270"/>
          </a:xfrm>
          <a:prstGeom prst="rect">
            <a:avLst/>
          </a:prstGeom>
        </p:spPr>
      </p:pic>
      <p:pic>
        <p:nvPicPr>
          <p:cNvPr id="78" name="Picture 77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4AEB2E73-8691-3ACD-0572-4A5CF28048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13" y="4478392"/>
            <a:ext cx="3133725" cy="140285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1E9BE46-CB77-D844-3877-55D1148F38BD}"/>
              </a:ext>
            </a:extLst>
          </p:cNvPr>
          <p:cNvSpPr txBox="1"/>
          <p:nvPr/>
        </p:nvSpPr>
        <p:spPr>
          <a:xfrm>
            <a:off x="5739648" y="5890538"/>
            <a:ext cx="610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Bump and </a:t>
            </a:r>
            <a:r>
              <a:rPr lang="en-US" b="1" dirty="0">
                <a:solidFill>
                  <a:srgbClr val="0000CC"/>
                </a:solidFill>
              </a:rPr>
              <a:t>Triangular Bump </a:t>
            </a:r>
            <a:r>
              <a:rPr lang="en-US" b="1" dirty="0"/>
              <a:t>Initial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85702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3FE509-0B83-F2E9-957C-973B1FE10103}"/>
              </a:ext>
            </a:extLst>
          </p:cNvPr>
          <p:cNvGrpSpPr/>
          <p:nvPr/>
        </p:nvGrpSpPr>
        <p:grpSpPr>
          <a:xfrm>
            <a:off x="8972550" y="1561225"/>
            <a:ext cx="2397158" cy="3436340"/>
            <a:chOff x="9350477" y="1597174"/>
            <a:chExt cx="2397158" cy="3436340"/>
          </a:xfrm>
        </p:grpSpPr>
        <p:pic>
          <p:nvPicPr>
            <p:cNvPr id="3" name="Picture 2" descr="Several graphs of function&#10;&#10;Description automatically generated with medium confidence">
              <a:extLst>
                <a:ext uri="{FF2B5EF4-FFF2-40B4-BE49-F238E27FC236}">
                  <a16:creationId xmlns:a16="http://schemas.microsoft.com/office/drawing/2014/main" id="{66AFA3ED-30E2-C574-E25F-CA2EAA425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48" b="48335"/>
            <a:stretch/>
          </p:blipFill>
          <p:spPr>
            <a:xfrm>
              <a:off x="9350477" y="1597174"/>
              <a:ext cx="2397158" cy="1604514"/>
            </a:xfrm>
            <a:prstGeom prst="rect">
              <a:avLst/>
            </a:prstGeom>
          </p:spPr>
        </p:pic>
        <p:pic>
          <p:nvPicPr>
            <p:cNvPr id="4" name="Picture 3" descr="Several graphs of function&#10;&#10;Description automatically generated with medium confidence">
              <a:extLst>
                <a:ext uri="{FF2B5EF4-FFF2-40B4-BE49-F238E27FC236}">
                  <a16:creationId xmlns:a16="http://schemas.microsoft.com/office/drawing/2014/main" id="{70AC51D2-D21D-37B6-0108-6DCBBD12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23" b="48335"/>
            <a:stretch/>
          </p:blipFill>
          <p:spPr>
            <a:xfrm>
              <a:off x="9409584" y="3429000"/>
              <a:ext cx="2338051" cy="1604514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AF075B4-29D8-FDC6-7C80-BA4CAC4D24FA}"/>
              </a:ext>
            </a:extLst>
          </p:cNvPr>
          <p:cNvSpPr/>
          <p:nvPr/>
        </p:nvSpPr>
        <p:spPr>
          <a:xfrm>
            <a:off x="8972550" y="1401311"/>
            <a:ext cx="2397158" cy="1878084"/>
          </a:xfrm>
          <a:prstGeom prst="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5A059-4B17-E3BE-6D34-FDCB2D9B6380}"/>
              </a:ext>
            </a:extLst>
          </p:cNvPr>
          <p:cNvSpPr txBox="1"/>
          <p:nvPr/>
        </p:nvSpPr>
        <p:spPr>
          <a:xfrm>
            <a:off x="8895757" y="606543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Activation Function</a:t>
            </a:r>
          </a:p>
        </p:txBody>
      </p:sp>
      <p:pic>
        <p:nvPicPr>
          <p:cNvPr id="8" name="D1_Lp5_Ar_ICg_vs_D1_L2_Ar_ICg">
            <a:hlinkClick r:id="" action="ppaction://media"/>
            <a:extLst>
              <a:ext uri="{FF2B5EF4-FFF2-40B4-BE49-F238E27FC236}">
                <a16:creationId xmlns:a16="http://schemas.microsoft.com/office/drawing/2014/main" id="{F875A5D3-EA7B-27AE-12A8-F45B6901CE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99" y="693918"/>
            <a:ext cx="8618255" cy="517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3FE509-0B83-F2E9-957C-973B1FE10103}"/>
              </a:ext>
            </a:extLst>
          </p:cNvPr>
          <p:cNvGrpSpPr/>
          <p:nvPr/>
        </p:nvGrpSpPr>
        <p:grpSpPr>
          <a:xfrm>
            <a:off x="8972550" y="1561225"/>
            <a:ext cx="2397158" cy="3436340"/>
            <a:chOff x="9350477" y="1597174"/>
            <a:chExt cx="2397158" cy="3436340"/>
          </a:xfrm>
        </p:grpSpPr>
        <p:pic>
          <p:nvPicPr>
            <p:cNvPr id="3" name="Picture 2" descr="Several graphs of function&#10;&#10;Description automatically generated with medium confidence">
              <a:extLst>
                <a:ext uri="{FF2B5EF4-FFF2-40B4-BE49-F238E27FC236}">
                  <a16:creationId xmlns:a16="http://schemas.microsoft.com/office/drawing/2014/main" id="{66AFA3ED-30E2-C574-E25F-CA2EAA425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48" b="48335"/>
            <a:stretch/>
          </p:blipFill>
          <p:spPr>
            <a:xfrm>
              <a:off x="9350477" y="1597174"/>
              <a:ext cx="2397158" cy="1604514"/>
            </a:xfrm>
            <a:prstGeom prst="rect">
              <a:avLst/>
            </a:prstGeom>
          </p:spPr>
        </p:pic>
        <p:pic>
          <p:nvPicPr>
            <p:cNvPr id="4" name="Picture 3" descr="Several graphs of function&#10;&#10;Description automatically generated with medium confidence">
              <a:extLst>
                <a:ext uri="{FF2B5EF4-FFF2-40B4-BE49-F238E27FC236}">
                  <a16:creationId xmlns:a16="http://schemas.microsoft.com/office/drawing/2014/main" id="{70AC51D2-D21D-37B6-0108-6DCBBD12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23" b="48335"/>
            <a:stretch/>
          </p:blipFill>
          <p:spPr>
            <a:xfrm>
              <a:off x="9409584" y="3429000"/>
              <a:ext cx="2338051" cy="1604514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AF075B4-29D8-FDC6-7C80-BA4CAC4D24FA}"/>
              </a:ext>
            </a:extLst>
          </p:cNvPr>
          <p:cNvSpPr/>
          <p:nvPr/>
        </p:nvSpPr>
        <p:spPr>
          <a:xfrm>
            <a:off x="9002103" y="3279394"/>
            <a:ext cx="2397158" cy="1878084"/>
          </a:xfrm>
          <a:prstGeom prst="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5A059-4B17-E3BE-6D34-FDCB2D9B6380}"/>
              </a:ext>
            </a:extLst>
          </p:cNvPr>
          <p:cNvSpPr txBox="1"/>
          <p:nvPr/>
        </p:nvSpPr>
        <p:spPr>
          <a:xfrm>
            <a:off x="8895757" y="606543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Activation Function</a:t>
            </a:r>
          </a:p>
        </p:txBody>
      </p:sp>
      <p:pic>
        <p:nvPicPr>
          <p:cNvPr id="2" name="D1_Lp5_At_ICg_vs_D1_L2_At_ICg">
            <a:hlinkClick r:id="" action="ppaction://media"/>
            <a:extLst>
              <a:ext uri="{FF2B5EF4-FFF2-40B4-BE49-F238E27FC236}">
                <a16:creationId xmlns:a16="http://schemas.microsoft.com/office/drawing/2014/main" id="{0500054A-0E70-B6CE-FE4C-CCF9303021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50" y="606543"/>
            <a:ext cx="8372475" cy="502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lamb_D_2RELU">
            <a:hlinkClick r:id="" action="ppaction://media"/>
            <a:extLst>
              <a:ext uri="{FF2B5EF4-FFF2-40B4-BE49-F238E27FC236}">
                <a16:creationId xmlns:a16="http://schemas.microsoft.com/office/drawing/2014/main" id="{E8357BCD-4386-638E-3DB7-B40280E503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639" r="7678"/>
          <a:stretch/>
        </p:blipFill>
        <p:spPr>
          <a:xfrm>
            <a:off x="78657" y="-1"/>
            <a:ext cx="6137918" cy="4454013"/>
          </a:xfrm>
          <a:prstGeom prst="rect">
            <a:avLst/>
          </a:prstGeom>
        </p:spPr>
      </p:pic>
      <p:pic>
        <p:nvPicPr>
          <p:cNvPr id="3" name="Comparelamb_D_2tanh">
            <a:hlinkClick r:id="" action="ppaction://media"/>
            <a:extLst>
              <a:ext uri="{FF2B5EF4-FFF2-40B4-BE49-F238E27FC236}">
                <a16:creationId xmlns:a16="http://schemas.microsoft.com/office/drawing/2014/main" id="{71DC9A7A-503F-908D-1122-FCA387C9CE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741" r="8711"/>
          <a:stretch/>
        </p:blipFill>
        <p:spPr>
          <a:xfrm>
            <a:off x="6138375" y="0"/>
            <a:ext cx="6053625" cy="4454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A98B7-8F7A-27CC-EACB-6CE42DDD4F8E}"/>
                  </a:ext>
                </a:extLst>
              </p:cNvPr>
              <p:cNvSpPr txBox="1"/>
              <p:nvPr/>
            </p:nvSpPr>
            <p:spPr>
              <a:xfrm>
                <a:off x="1270042" y="5111848"/>
                <a:ext cx="31159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𝑰𝑪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A98B7-8F7A-27CC-EACB-6CE42DDD4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42" y="5111848"/>
                <a:ext cx="3115981" cy="369332"/>
              </a:xfrm>
              <a:prstGeom prst="rect">
                <a:avLst/>
              </a:prstGeom>
              <a:blipFill>
                <a:blip r:embed="rId8"/>
                <a:stretch>
                  <a:fillRect l="-1761" r="-19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everal graphs of function&#10;&#10;Description automatically generated with medium confidence">
            <a:extLst>
              <a:ext uri="{FF2B5EF4-FFF2-40B4-BE49-F238E27FC236}">
                <a16:creationId xmlns:a16="http://schemas.microsoft.com/office/drawing/2014/main" id="{A9555BDF-04D2-0F88-1ADE-0B53F2235E1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35"/>
          <a:stretch/>
        </p:blipFill>
        <p:spPr>
          <a:xfrm>
            <a:off x="6555227" y="4678923"/>
            <a:ext cx="4631970" cy="16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6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1_Lp5_At_ICt">
            <a:hlinkClick r:id="" action="ppaction://media"/>
            <a:extLst>
              <a:ext uri="{FF2B5EF4-FFF2-40B4-BE49-F238E27FC236}">
                <a16:creationId xmlns:a16="http://schemas.microsoft.com/office/drawing/2014/main" id="{75A96125-95DD-A3F1-EC12-7E9FC71DE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462" y="79887"/>
            <a:ext cx="8321777" cy="4993066"/>
          </a:xfrm>
          <a:prstGeom prst="rect">
            <a:avLst/>
          </a:prstGeom>
        </p:spPr>
      </p:pic>
      <p:pic>
        <p:nvPicPr>
          <p:cNvPr id="4" name="Picture 3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4376A1DB-C117-9302-C0C1-18204E0E2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7" t="15910" r="5943" b="20749"/>
          <a:stretch/>
        </p:blipFill>
        <p:spPr>
          <a:xfrm>
            <a:off x="8637862" y="3312833"/>
            <a:ext cx="3465648" cy="1894270"/>
          </a:xfrm>
          <a:prstGeom prst="rect">
            <a:avLst/>
          </a:prstGeom>
        </p:spPr>
      </p:pic>
      <p:pic>
        <p:nvPicPr>
          <p:cNvPr id="5" name="Picture 4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D2BD627A-4B86-1121-22EC-16A627CBE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823" y="1558211"/>
            <a:ext cx="3133725" cy="1402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443DCB-C65F-A03E-9EE6-5AB903F7AB4C}"/>
              </a:ext>
            </a:extLst>
          </p:cNvPr>
          <p:cNvSpPr/>
          <p:nvPr/>
        </p:nvSpPr>
        <p:spPr>
          <a:xfrm>
            <a:off x="8637862" y="3279394"/>
            <a:ext cx="3465648" cy="1878084"/>
          </a:xfrm>
          <a:prstGeom prst="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C454-93D2-1916-52CC-D80711FE7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ED8CE-DC3C-43D3-2F1D-632B2F6217FB}"/>
              </a:ext>
            </a:extLst>
          </p:cNvPr>
          <p:cNvSpPr txBox="1"/>
          <p:nvPr/>
        </p:nvSpPr>
        <p:spPr>
          <a:xfrm>
            <a:off x="1028293" y="1495305"/>
            <a:ext cx="60964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Review of PINNs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PINNs for RANS Closure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Automatic Differentiation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Demo: Building a PINN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Problem Formulation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Coding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Analysis &amp; Adapting to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Summary</a:t>
            </a:r>
          </a:p>
        </p:txBody>
      </p:sp>
      <p:pic>
        <p:nvPicPr>
          <p:cNvPr id="5" name="Picture 4" descr="A cartoon of a person standing on a pile of dirt&#10;&#10;Description automatically generated">
            <a:extLst>
              <a:ext uri="{FF2B5EF4-FFF2-40B4-BE49-F238E27FC236}">
                <a16:creationId xmlns:a16="http://schemas.microsoft.com/office/drawing/2014/main" id="{1A5DB085-A979-25C1-ADD9-5FEE29817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837" y="1495305"/>
            <a:ext cx="3533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62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F524-FFB2-B9B8-35DA-829AE5D5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D3CD-5809-F1CE-D8AF-609CA6E69368}"/>
              </a:ext>
            </a:extLst>
          </p:cNvPr>
          <p:cNvSpPr txBox="1"/>
          <p:nvPr/>
        </p:nvSpPr>
        <p:spPr>
          <a:xfrm>
            <a:off x="920272" y="1404257"/>
            <a:ext cx="47471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PINNs provide new opportunities for solving differential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Caution must be applied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/>
              <a:t>“Informed” &gt; Good judgment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Sensitivity: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Machine Learning Hyperparameters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Physical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“Physically-inspired” </a:t>
            </a:r>
            <a:r>
              <a:rPr lang="en-US" sz="2400" dirty="0"/>
              <a:t>networks</a:t>
            </a: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FBB0B50C-60A0-365B-F01C-C918D6876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67" y="1404257"/>
            <a:ext cx="5932077" cy="3332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2BE73-AA65-C7DD-471B-F8F74865E524}"/>
              </a:ext>
            </a:extLst>
          </p:cNvPr>
          <p:cNvSpPr txBox="1"/>
          <p:nvPr/>
        </p:nvSpPr>
        <p:spPr>
          <a:xfrm>
            <a:off x="5962153" y="4737029"/>
            <a:ext cx="5743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 Wikipedia: https://en.wikipedia.org/wiki/Physics-informed_neural_networks </a:t>
            </a:r>
          </a:p>
          <a:p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12950-8024-0048-2AAB-5ED58126E5C3}"/>
              </a:ext>
            </a:extLst>
          </p:cNvPr>
          <p:cNvSpPr txBox="1"/>
          <p:nvPr/>
        </p:nvSpPr>
        <p:spPr>
          <a:xfrm>
            <a:off x="390525" y="5453743"/>
            <a:ext cx="11658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/>
              </a:rPr>
              <a:t>Luo, </a:t>
            </a:r>
            <a:r>
              <a:rPr lang="en-US" sz="1400" i="1" dirty="0" err="1">
                <a:effectLst/>
              </a:rPr>
              <a:t>Shirui</a:t>
            </a:r>
            <a:r>
              <a:rPr lang="en-US" sz="1400" i="1" dirty="0">
                <a:effectLst/>
              </a:rPr>
              <a:t>, Madhu </a:t>
            </a:r>
            <a:r>
              <a:rPr lang="en-US" sz="1400" i="1" dirty="0" err="1">
                <a:effectLst/>
              </a:rPr>
              <a:t>Vellakal</a:t>
            </a:r>
            <a:r>
              <a:rPr lang="en-US" sz="1400" i="1" dirty="0">
                <a:effectLst/>
              </a:rPr>
              <a:t>, </a:t>
            </a:r>
            <a:r>
              <a:rPr lang="en-US" sz="1400" i="1" dirty="0" err="1">
                <a:effectLst/>
              </a:rPr>
              <a:t>Seid</a:t>
            </a:r>
            <a:r>
              <a:rPr lang="en-US" sz="1400" i="1" dirty="0">
                <a:effectLst/>
              </a:rPr>
              <a:t> </a:t>
            </a:r>
            <a:r>
              <a:rPr lang="en-US" sz="1400" i="1" dirty="0" err="1">
                <a:effectLst/>
              </a:rPr>
              <a:t>Koric</a:t>
            </a:r>
            <a:r>
              <a:rPr lang="en-US" sz="1400" i="1" dirty="0">
                <a:effectLst/>
              </a:rPr>
              <a:t>, Volodymyr </a:t>
            </a:r>
            <a:r>
              <a:rPr lang="en-US" sz="1400" i="1" dirty="0" err="1">
                <a:effectLst/>
              </a:rPr>
              <a:t>Kindratenko</a:t>
            </a:r>
            <a:r>
              <a:rPr lang="en-US" sz="1400" i="1" dirty="0">
                <a:effectLst/>
              </a:rPr>
              <a:t>, and </a:t>
            </a:r>
            <a:r>
              <a:rPr lang="en-US" sz="1400" i="1" dirty="0" err="1">
                <a:effectLst/>
              </a:rPr>
              <a:t>Jiahuan</a:t>
            </a:r>
            <a:r>
              <a:rPr lang="en-US" sz="1400" i="1" dirty="0">
                <a:effectLst/>
              </a:rPr>
              <a:t> Cui. “Parameter Identification of RANS Turbulence Model Using Physics-Embedded Neural Network.” In High Performance Computing, edited by Heike </a:t>
            </a:r>
            <a:r>
              <a:rPr lang="en-US" sz="1400" i="1" dirty="0" err="1">
                <a:effectLst/>
              </a:rPr>
              <a:t>Jagode</a:t>
            </a:r>
            <a:r>
              <a:rPr lang="en-US" sz="1400" i="1" dirty="0">
                <a:effectLst/>
              </a:rPr>
              <a:t>, Hartwig </a:t>
            </a:r>
            <a:r>
              <a:rPr lang="en-US" sz="1400" i="1" dirty="0" err="1">
                <a:effectLst/>
              </a:rPr>
              <a:t>Anzt</a:t>
            </a:r>
            <a:r>
              <a:rPr lang="en-US" sz="1400" i="1" dirty="0">
                <a:effectLst/>
              </a:rPr>
              <a:t>, Guido </a:t>
            </a:r>
            <a:r>
              <a:rPr lang="en-US" sz="1400" i="1" dirty="0" err="1">
                <a:effectLst/>
              </a:rPr>
              <a:t>Juckeland</a:t>
            </a:r>
            <a:r>
              <a:rPr lang="en-US" sz="1400" i="1" dirty="0">
                <a:effectLst/>
              </a:rPr>
              <a:t>, and Hatem </a:t>
            </a:r>
            <a:r>
              <a:rPr lang="en-US" sz="1400" i="1" dirty="0" err="1">
                <a:effectLst/>
              </a:rPr>
              <a:t>Ltaief</a:t>
            </a:r>
            <a:r>
              <a:rPr lang="en-US" sz="1400" i="1" dirty="0">
                <a:effectLst/>
              </a:rPr>
              <a:t>, 12321:137–49. Lecture Notes in Computer Science. Cham: Springer International Publishing, 2020. </a:t>
            </a:r>
            <a:r>
              <a:rPr lang="en-US" sz="1400" i="1" dirty="0">
                <a:effectLst/>
                <a:hlinkClick r:id="rId3"/>
              </a:rPr>
              <a:t>https://doi.org/10.1007/978-3-030-59851-8_9</a:t>
            </a:r>
            <a:r>
              <a:rPr lang="en-US" sz="1400" i="1" dirty="0">
                <a:effectLst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778FD-F793-4671-9343-968C918269AF}"/>
              </a:ext>
            </a:extLst>
          </p:cNvPr>
          <p:cNvSpPr txBox="1"/>
          <p:nvPr/>
        </p:nvSpPr>
        <p:spPr>
          <a:xfrm>
            <a:off x="486274" y="5130577"/>
            <a:ext cx="226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Citation for Luo paper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6265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5412A-FB41-116F-C5AC-D75EAB2B0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PINNS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8F3B87-D7CF-68B7-BD4B-D252AE2D69AA}"/>
              </a:ext>
            </a:extLst>
          </p:cNvPr>
          <p:cNvSpPr/>
          <p:nvPr/>
        </p:nvSpPr>
        <p:spPr>
          <a:xfrm>
            <a:off x="932953" y="1381947"/>
            <a:ext cx="4817733" cy="44543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52DFD3-1855-DEED-99EC-CB352F7A48CC}"/>
              </a:ext>
            </a:extLst>
          </p:cNvPr>
          <p:cNvSpPr/>
          <p:nvPr/>
        </p:nvSpPr>
        <p:spPr>
          <a:xfrm>
            <a:off x="6173620" y="1381948"/>
            <a:ext cx="4817733" cy="44543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66626-2584-E296-BF64-ACCFF0F42C9C}"/>
              </a:ext>
            </a:extLst>
          </p:cNvPr>
          <p:cNvSpPr txBox="1"/>
          <p:nvPr/>
        </p:nvSpPr>
        <p:spPr>
          <a:xfrm>
            <a:off x="1371459" y="1464769"/>
            <a:ext cx="394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Standard “Data Science” Metrics</a:t>
            </a:r>
            <a:endParaRPr lang="en-US" b="1" i="1" dirty="0"/>
          </a:p>
          <a:p>
            <a:endParaRPr lang="en-US" b="1" u="sng" dirty="0"/>
          </a:p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0B9946-CD71-B7F6-5344-5E1C55C43ED4}"/>
                  </a:ext>
                </a:extLst>
              </p:cNvPr>
              <p:cNvSpPr txBox="1"/>
              <p:nvPr/>
            </p:nvSpPr>
            <p:spPr>
              <a:xfrm>
                <a:off x="1804997" y="2061738"/>
                <a:ext cx="327961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𝑎𝑐𝑡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0B9946-CD71-B7F6-5344-5E1C55C43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97" y="2061738"/>
                <a:ext cx="3279616" cy="818366"/>
              </a:xfrm>
              <a:prstGeom prst="rect">
                <a:avLst/>
              </a:prstGeom>
              <a:blipFill>
                <a:blip r:embed="rId2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B153E5B-4677-AC64-E4F4-1378931A3E31}"/>
              </a:ext>
            </a:extLst>
          </p:cNvPr>
          <p:cNvSpPr txBox="1"/>
          <p:nvPr/>
        </p:nvSpPr>
        <p:spPr>
          <a:xfrm>
            <a:off x="1200647" y="3444728"/>
            <a:ext cx="42770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 of ML model: minimize loss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Overfitting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Insufficient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Generalizability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36075-6818-37D8-3865-477A0C3BA7D8}"/>
              </a:ext>
            </a:extLst>
          </p:cNvPr>
          <p:cNvSpPr txBox="1"/>
          <p:nvPr/>
        </p:nvSpPr>
        <p:spPr>
          <a:xfrm>
            <a:off x="6612126" y="1407721"/>
            <a:ext cx="394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Physics Informed Neural Network</a:t>
            </a:r>
            <a:endParaRPr lang="en-US" b="1" i="1" dirty="0"/>
          </a:p>
          <a:p>
            <a:endParaRPr lang="en-US" b="1" u="sng" dirty="0"/>
          </a:p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4BBE27-C9F7-99FA-4C72-606C0731F26E}"/>
                  </a:ext>
                </a:extLst>
              </p:cNvPr>
              <p:cNvSpPr txBox="1"/>
              <p:nvPr/>
            </p:nvSpPr>
            <p:spPr>
              <a:xfrm>
                <a:off x="7041455" y="2094396"/>
                <a:ext cx="3082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4BBE27-C9F7-99FA-4C72-606C0731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455" y="2094396"/>
                <a:ext cx="3082062" cy="276999"/>
              </a:xfrm>
              <a:prstGeom prst="rect">
                <a:avLst/>
              </a:prstGeom>
              <a:blipFill>
                <a:blip r:embed="rId3"/>
                <a:stretch>
                  <a:fillRect l="-1186" r="-19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BD8FF5-5DA8-FF59-1479-B3A39357A4C9}"/>
              </a:ext>
            </a:extLst>
          </p:cNvPr>
          <p:cNvSpPr txBox="1"/>
          <p:nvPr/>
        </p:nvSpPr>
        <p:spPr>
          <a:xfrm>
            <a:off x="6443964" y="2579242"/>
            <a:ext cx="42770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Leverages information about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to enforce: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/>
              <a:t>Governing PDES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Navier Stokes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Conservation of Mass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Known Parametrizations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/>
              <a:t>Boundary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/>
              <a:t>Initial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RMSE/Data (if known)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Comparatively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knowledge required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87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DC9DE0-9474-DE9E-5E4B-F320C6043C64}"/>
              </a:ext>
            </a:extLst>
          </p:cNvPr>
          <p:cNvSpPr/>
          <p:nvPr/>
        </p:nvSpPr>
        <p:spPr>
          <a:xfrm>
            <a:off x="7439025" y="1482927"/>
            <a:ext cx="4286250" cy="55542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E63F5-B12B-713A-B7B8-8A0DE9A6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PINNS in RANS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832E38-CA52-5279-3E5E-E61D90901C26}"/>
                  </a:ext>
                </a:extLst>
              </p:cNvPr>
              <p:cNvSpPr txBox="1"/>
              <p:nvPr/>
            </p:nvSpPr>
            <p:spPr>
              <a:xfrm>
                <a:off x="7439025" y="1553944"/>
                <a:ext cx="4629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Concept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provides another constraint!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832E38-CA52-5279-3E5E-E61D90901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025" y="1553944"/>
                <a:ext cx="4629150" cy="369332"/>
              </a:xfrm>
              <a:prstGeom prst="rect">
                <a:avLst/>
              </a:prstGeom>
              <a:blipFill>
                <a:blip r:embed="rId2"/>
                <a:stretch>
                  <a:fillRect l="-105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6D68066-D99C-D1ED-3511-B593F9D6546C}"/>
              </a:ext>
            </a:extLst>
          </p:cNvPr>
          <p:cNvGrpSpPr/>
          <p:nvPr/>
        </p:nvGrpSpPr>
        <p:grpSpPr>
          <a:xfrm>
            <a:off x="466725" y="1445898"/>
            <a:ext cx="5924550" cy="1794389"/>
            <a:chOff x="381000" y="1512573"/>
            <a:chExt cx="5924550" cy="17943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74CD4B-598F-30EC-192F-6E99ED145EA3}"/>
                </a:ext>
              </a:extLst>
            </p:cNvPr>
            <p:cNvGrpSpPr/>
            <p:nvPr/>
          </p:nvGrpSpPr>
          <p:grpSpPr>
            <a:xfrm>
              <a:off x="381000" y="1549601"/>
              <a:ext cx="5924550" cy="1757361"/>
              <a:chOff x="1190625" y="1833564"/>
              <a:chExt cx="5924550" cy="175736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9B23730-D0A0-A786-F176-9E77FE2378E5}"/>
                  </a:ext>
                </a:extLst>
              </p:cNvPr>
              <p:cNvSpPr/>
              <p:nvPr/>
            </p:nvSpPr>
            <p:spPr>
              <a:xfrm>
                <a:off x="1190625" y="1833564"/>
                <a:ext cx="5924550" cy="175736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CF05D9B-83FB-84C1-FA50-B81F4AF0A9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" t="9677" r="3589"/>
              <a:stretch/>
            </p:blipFill>
            <p:spPr>
              <a:xfrm>
                <a:off x="1309687" y="2202896"/>
                <a:ext cx="5686426" cy="1333501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FEF2D-45DC-E584-ED7D-524EDAFCBA6D}"/>
                </a:ext>
              </a:extLst>
            </p:cNvPr>
            <p:cNvSpPr txBox="1"/>
            <p:nvPr/>
          </p:nvSpPr>
          <p:spPr>
            <a:xfrm>
              <a:off x="2133600" y="1512573"/>
              <a:ext cx="2847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RANS 2-equation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C52D6CC0-B24B-41CF-9835-9BB1CED43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743834"/>
                  </p:ext>
                </p:extLst>
              </p:nvPr>
            </p:nvGraphicFramePr>
            <p:xfrm>
              <a:off x="915344" y="4071239"/>
              <a:ext cx="626745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53490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𝟎𝟗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</a:rPr>
                                  <m:t>𝟗𝟐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C52D6CC0-B24B-41CF-9835-9BB1CED43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743834"/>
                  </p:ext>
                </p:extLst>
              </p:nvPr>
            </p:nvGraphicFramePr>
            <p:xfrm>
              <a:off x="915344" y="4071239"/>
              <a:ext cx="626745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53490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399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299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976" r="-20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515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9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D30BD0F-79B4-5631-4B90-D9BC496AC1B7}"/>
              </a:ext>
            </a:extLst>
          </p:cNvPr>
          <p:cNvSpPr txBox="1"/>
          <p:nvPr/>
        </p:nvSpPr>
        <p:spPr>
          <a:xfrm>
            <a:off x="619125" y="3620570"/>
            <a:ext cx="549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Relies on </a:t>
            </a:r>
            <a:r>
              <a:rPr lang="en-US" b="1" i="1" dirty="0">
                <a:solidFill>
                  <a:srgbClr val="FF0000"/>
                </a:solidFill>
              </a:rPr>
              <a:t>empirical</a:t>
            </a:r>
            <a:r>
              <a:rPr lang="en-US" dirty="0"/>
              <a:t> coefficients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5DFD51-CCAF-2CAA-A865-EEDE251DAC89}"/>
              </a:ext>
            </a:extLst>
          </p:cNvPr>
          <p:cNvSpPr/>
          <p:nvPr/>
        </p:nvSpPr>
        <p:spPr>
          <a:xfrm>
            <a:off x="7439025" y="2361606"/>
            <a:ext cx="4286250" cy="99434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1CDCC-503D-CC27-0E3E-16C08C0BAAC7}"/>
              </a:ext>
            </a:extLst>
          </p:cNvPr>
          <p:cNvSpPr txBox="1"/>
          <p:nvPr/>
        </p:nvSpPr>
        <p:spPr>
          <a:xfrm>
            <a:off x="7531817" y="2397114"/>
            <a:ext cx="4286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Can we tune the parameters with DNS data to get better coefficients for certain geometries?</a:t>
            </a:r>
            <a:endParaRPr lang="en-US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EF33D2-1EC1-4431-804A-51B65F50084A}"/>
              </a:ext>
            </a:extLst>
          </p:cNvPr>
          <p:cNvSpPr/>
          <p:nvPr/>
        </p:nvSpPr>
        <p:spPr>
          <a:xfrm>
            <a:off x="7439025" y="3714716"/>
            <a:ext cx="4286250" cy="727363"/>
          </a:xfrm>
          <a:prstGeom prst="roundRect">
            <a:avLst/>
          </a:prstGeom>
          <a:solidFill>
            <a:srgbClr val="CC66FF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AD2641-A504-D115-AECF-253F7CA013AF}"/>
              </a:ext>
            </a:extLst>
          </p:cNvPr>
          <p:cNvSpPr txBox="1"/>
          <p:nvPr/>
        </p:nvSpPr>
        <p:spPr>
          <a:xfrm>
            <a:off x="7531817" y="3750224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Implications</a:t>
            </a:r>
            <a:r>
              <a:rPr lang="en-US" dirty="0"/>
              <a:t>: Efficient use of </a:t>
            </a:r>
            <a:r>
              <a:rPr lang="en-US" b="1" i="1" dirty="0"/>
              <a:t>physical constraints </a:t>
            </a:r>
            <a:r>
              <a:rPr lang="en-US" dirty="0"/>
              <a:t>and </a:t>
            </a:r>
            <a:r>
              <a:rPr lang="en-US" b="1" i="1" dirty="0"/>
              <a:t>available data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492F0-0496-D1D6-155A-9DFD1CF0B9A9}"/>
              </a:ext>
            </a:extLst>
          </p:cNvPr>
          <p:cNvSpPr txBox="1"/>
          <p:nvPr/>
        </p:nvSpPr>
        <p:spPr>
          <a:xfrm>
            <a:off x="9731593" y="5862795"/>
            <a:ext cx="27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 S. Luo et al (2020)</a:t>
            </a:r>
          </a:p>
        </p:txBody>
      </p:sp>
    </p:spTree>
    <p:extLst>
      <p:ext uri="{BB962C8B-B14F-4D97-AF65-F5344CB8AC3E}">
        <p14:creationId xmlns:p14="http://schemas.microsoft.com/office/powerpoint/2010/main" val="257961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8B15-2FA4-EC79-5756-634305E8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PINNS in RANS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B64EC-B018-7673-954E-2E2EDE09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1316499"/>
            <a:ext cx="8209935" cy="31207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A0D8EC-D35E-EE98-EF04-8A798F0B65D6}"/>
              </a:ext>
            </a:extLst>
          </p:cNvPr>
          <p:cNvSpPr/>
          <p:nvPr/>
        </p:nvSpPr>
        <p:spPr>
          <a:xfrm>
            <a:off x="5771996" y="1316499"/>
            <a:ext cx="2880391" cy="3307432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DA3DD4-D94D-AA0A-47A3-FF5A3C3623A1}"/>
              </a:ext>
            </a:extLst>
          </p:cNvPr>
          <p:cNvGrpSpPr/>
          <p:nvPr/>
        </p:nvGrpSpPr>
        <p:grpSpPr>
          <a:xfrm>
            <a:off x="727894" y="1316499"/>
            <a:ext cx="3819525" cy="4015219"/>
            <a:chOff x="727894" y="1316499"/>
            <a:chExt cx="3819525" cy="40152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1C92B5-DC96-C1FE-0E23-B990005826BA}"/>
                </a:ext>
              </a:extLst>
            </p:cNvPr>
            <p:cNvSpPr/>
            <p:nvPr/>
          </p:nvSpPr>
          <p:spPr>
            <a:xfrm>
              <a:off x="727894" y="1316499"/>
              <a:ext cx="3819525" cy="33074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3F975D-491B-0DB0-7AB3-0E1B58792EC0}"/>
                    </a:ext>
                  </a:extLst>
                </p:cNvPr>
                <p:cNvSpPr txBox="1"/>
                <p:nvPr/>
              </p:nvSpPr>
              <p:spPr>
                <a:xfrm>
                  <a:off x="1213668" y="4685387"/>
                  <a:ext cx="284797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Feedforward Neural Network for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en-US" b="1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</m:oMath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3F975D-491B-0DB0-7AB3-0E1B58792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668" y="4685387"/>
                  <a:ext cx="2847975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D9FFEF-F6C0-2FF2-A182-2AFB750DCAE9}"/>
              </a:ext>
            </a:extLst>
          </p:cNvPr>
          <p:cNvGrpSpPr/>
          <p:nvPr/>
        </p:nvGrpSpPr>
        <p:grpSpPr>
          <a:xfrm>
            <a:off x="4292683" y="1316499"/>
            <a:ext cx="1600697" cy="4015219"/>
            <a:chOff x="4292683" y="1316499"/>
            <a:chExt cx="1600697" cy="40152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4DBC0C-E35E-3A8C-7040-DE5C77ADF8CF}"/>
                </a:ext>
              </a:extLst>
            </p:cNvPr>
            <p:cNvSpPr/>
            <p:nvPr/>
          </p:nvSpPr>
          <p:spPr>
            <a:xfrm>
              <a:off x="4690140" y="1316499"/>
              <a:ext cx="939135" cy="3307432"/>
            </a:xfrm>
            <a:prstGeom prst="rect">
              <a:avLst/>
            </a:prstGeom>
            <a:noFill/>
            <a:ln w="571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13C8A9-AE40-29C0-A92C-30941B0BCBAD}"/>
                </a:ext>
              </a:extLst>
            </p:cNvPr>
            <p:cNvSpPr txBox="1"/>
            <p:nvPr/>
          </p:nvSpPr>
          <p:spPr>
            <a:xfrm>
              <a:off x="4292683" y="4685387"/>
              <a:ext cx="1600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Differentiate </a:t>
              </a:r>
            </a:p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Outputs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36DE36-6967-94B3-371E-C550C75F961A}"/>
                  </a:ext>
                </a:extLst>
              </p:cNvPr>
              <p:cNvSpPr txBox="1"/>
              <p:nvPr/>
            </p:nvSpPr>
            <p:spPr>
              <a:xfrm>
                <a:off x="6296322" y="4685387"/>
                <a:ext cx="18317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Plug into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equation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36DE36-6967-94B3-371E-C550C75F9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22" y="4685387"/>
                <a:ext cx="1831737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0DADAAE-907C-3E58-CA5E-F75C96538C83}"/>
              </a:ext>
            </a:extLst>
          </p:cNvPr>
          <p:cNvSpPr/>
          <p:nvPr/>
        </p:nvSpPr>
        <p:spPr>
          <a:xfrm>
            <a:off x="8872690" y="1316499"/>
            <a:ext cx="2876857" cy="3307432"/>
          </a:xfrm>
          <a:prstGeom prst="rect">
            <a:avLst/>
          </a:prstGeom>
          <a:noFill/>
          <a:ln w="571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E1BCF-51F0-CF06-E150-C818776BA5B6}"/>
                  </a:ext>
                </a:extLst>
              </p:cNvPr>
              <p:cNvSpPr txBox="1"/>
              <p:nvPr/>
            </p:nvSpPr>
            <p:spPr>
              <a:xfrm>
                <a:off x="8991313" y="2008671"/>
                <a:ext cx="2639610" cy="331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𝑅𝑀𝑆𝐸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𝑃h𝑦𝑠𝑖𝑐𝑠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E1BCF-51F0-CF06-E150-C818776BA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313" y="2008671"/>
                <a:ext cx="2639610" cy="331950"/>
              </a:xfrm>
              <a:prstGeom prst="rect">
                <a:avLst/>
              </a:prstGeom>
              <a:blipFill>
                <a:blip r:embed="rId5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790846C-FC6B-D13D-9A45-57ACAA51E7ED}"/>
              </a:ext>
            </a:extLst>
          </p:cNvPr>
          <p:cNvSpPr/>
          <p:nvPr/>
        </p:nvSpPr>
        <p:spPr>
          <a:xfrm rot="5400000">
            <a:off x="10095975" y="1451864"/>
            <a:ext cx="402942" cy="2247900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74A4A-B008-67BF-F44B-8852C3A6C186}"/>
              </a:ext>
            </a:extLst>
          </p:cNvPr>
          <p:cNvSpPr txBox="1"/>
          <p:nvPr/>
        </p:nvSpPr>
        <p:spPr>
          <a:xfrm>
            <a:off x="9381577" y="4685387"/>
            <a:ext cx="183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Minimize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9C6751-6812-4212-5B9E-F1DF4B4021D4}"/>
                  </a:ext>
                </a:extLst>
              </p:cNvPr>
              <p:cNvSpPr txBox="1"/>
              <p:nvPr/>
            </p:nvSpPr>
            <p:spPr>
              <a:xfrm>
                <a:off x="8937829" y="2876850"/>
                <a:ext cx="2847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9C6751-6812-4212-5B9E-F1DF4B402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829" y="2876850"/>
                <a:ext cx="2847975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613149B-7276-DEC9-6092-9A7E05A7E1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2431693"/>
                  </p:ext>
                </p:extLst>
              </p:nvPr>
            </p:nvGraphicFramePr>
            <p:xfrm>
              <a:off x="9048671" y="3715552"/>
              <a:ext cx="262629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5258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613149B-7276-DEC9-6092-9A7E05A7E1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2431693"/>
                  </p:ext>
                </p:extLst>
              </p:nvPr>
            </p:nvGraphicFramePr>
            <p:xfrm>
              <a:off x="9048671" y="3715552"/>
              <a:ext cx="262629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5258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4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8851" r="-2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163" r="-2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97701" r="-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Arrow: Down 20">
            <a:extLst>
              <a:ext uri="{FF2B5EF4-FFF2-40B4-BE49-F238E27FC236}">
                <a16:creationId xmlns:a16="http://schemas.microsoft.com/office/drawing/2014/main" id="{F616E5C8-9562-0CAA-333C-640888393BC5}"/>
              </a:ext>
            </a:extLst>
          </p:cNvPr>
          <p:cNvSpPr/>
          <p:nvPr/>
        </p:nvSpPr>
        <p:spPr>
          <a:xfrm>
            <a:off x="10152266" y="3244335"/>
            <a:ext cx="209550" cy="3693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01EE7-02F5-0F84-40B4-A72A32E18A0C}"/>
              </a:ext>
            </a:extLst>
          </p:cNvPr>
          <p:cNvSpPr txBox="1"/>
          <p:nvPr/>
        </p:nvSpPr>
        <p:spPr>
          <a:xfrm>
            <a:off x="9173496" y="5331718"/>
            <a:ext cx="27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 S. Luo et al (2020)</a:t>
            </a:r>
          </a:p>
        </p:txBody>
      </p:sp>
    </p:spTree>
    <p:extLst>
      <p:ext uri="{BB962C8B-B14F-4D97-AF65-F5344CB8AC3E}">
        <p14:creationId xmlns:p14="http://schemas.microsoft.com/office/powerpoint/2010/main" val="18550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8B15-2FA4-EC79-5756-634305E8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PINNS in RANS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B64EC-B018-7673-954E-2E2EDE09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1316499"/>
            <a:ext cx="8209935" cy="31207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A0D8EC-D35E-EE98-EF04-8A798F0B65D6}"/>
              </a:ext>
            </a:extLst>
          </p:cNvPr>
          <p:cNvSpPr/>
          <p:nvPr/>
        </p:nvSpPr>
        <p:spPr>
          <a:xfrm>
            <a:off x="5771996" y="1316499"/>
            <a:ext cx="2880391" cy="3307432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DA3DD4-D94D-AA0A-47A3-FF5A3C3623A1}"/>
              </a:ext>
            </a:extLst>
          </p:cNvPr>
          <p:cNvGrpSpPr/>
          <p:nvPr/>
        </p:nvGrpSpPr>
        <p:grpSpPr>
          <a:xfrm>
            <a:off x="727894" y="1316499"/>
            <a:ext cx="3819525" cy="4015219"/>
            <a:chOff x="727894" y="1316499"/>
            <a:chExt cx="3819525" cy="40152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1C92B5-DC96-C1FE-0E23-B990005826BA}"/>
                </a:ext>
              </a:extLst>
            </p:cNvPr>
            <p:cNvSpPr/>
            <p:nvPr/>
          </p:nvSpPr>
          <p:spPr>
            <a:xfrm>
              <a:off x="727894" y="1316499"/>
              <a:ext cx="3819525" cy="33074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3F975D-491B-0DB0-7AB3-0E1B58792EC0}"/>
                    </a:ext>
                  </a:extLst>
                </p:cNvPr>
                <p:cNvSpPr txBox="1"/>
                <p:nvPr/>
              </p:nvSpPr>
              <p:spPr>
                <a:xfrm>
                  <a:off x="1213668" y="4685387"/>
                  <a:ext cx="284797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Feedforward Neural Network for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en-US" b="1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</m:oMath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3F975D-491B-0DB0-7AB3-0E1B58792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668" y="4685387"/>
                  <a:ext cx="2847975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D9FFEF-F6C0-2FF2-A182-2AFB750DCAE9}"/>
              </a:ext>
            </a:extLst>
          </p:cNvPr>
          <p:cNvGrpSpPr/>
          <p:nvPr/>
        </p:nvGrpSpPr>
        <p:grpSpPr>
          <a:xfrm>
            <a:off x="4495303" y="1316499"/>
            <a:ext cx="1600697" cy="4014306"/>
            <a:chOff x="4495303" y="1316499"/>
            <a:chExt cx="1600697" cy="40143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4DBC0C-E35E-3A8C-7040-DE5C77ADF8CF}"/>
                </a:ext>
              </a:extLst>
            </p:cNvPr>
            <p:cNvSpPr/>
            <p:nvPr/>
          </p:nvSpPr>
          <p:spPr>
            <a:xfrm>
              <a:off x="4690140" y="1316499"/>
              <a:ext cx="939135" cy="3307432"/>
            </a:xfrm>
            <a:prstGeom prst="rect">
              <a:avLst/>
            </a:prstGeom>
            <a:noFill/>
            <a:ln w="571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13C8A9-AE40-29C0-A92C-30941B0BCBAD}"/>
                </a:ext>
              </a:extLst>
            </p:cNvPr>
            <p:cNvSpPr txBox="1"/>
            <p:nvPr/>
          </p:nvSpPr>
          <p:spPr>
            <a:xfrm>
              <a:off x="4495303" y="4684474"/>
              <a:ext cx="1600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Differentiate </a:t>
              </a:r>
            </a:p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Outputs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36DE36-6967-94B3-371E-C550C75F961A}"/>
                  </a:ext>
                </a:extLst>
              </p:cNvPr>
              <p:cNvSpPr txBox="1"/>
              <p:nvPr/>
            </p:nvSpPr>
            <p:spPr>
              <a:xfrm>
                <a:off x="5180254" y="4573621"/>
                <a:ext cx="18317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Plug into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equation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36DE36-6967-94B3-371E-C550C75F9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254" y="4573621"/>
                <a:ext cx="1831737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0DADAAE-907C-3E58-CA5E-F75C96538C83}"/>
              </a:ext>
            </a:extLst>
          </p:cNvPr>
          <p:cNvSpPr/>
          <p:nvPr/>
        </p:nvSpPr>
        <p:spPr>
          <a:xfrm>
            <a:off x="8872690" y="1316499"/>
            <a:ext cx="2876857" cy="3307432"/>
          </a:xfrm>
          <a:prstGeom prst="rect">
            <a:avLst/>
          </a:prstGeom>
          <a:noFill/>
          <a:ln w="571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E1BCF-51F0-CF06-E150-C818776BA5B6}"/>
                  </a:ext>
                </a:extLst>
              </p:cNvPr>
              <p:cNvSpPr txBox="1"/>
              <p:nvPr/>
            </p:nvSpPr>
            <p:spPr>
              <a:xfrm>
                <a:off x="8991313" y="2008671"/>
                <a:ext cx="2639610" cy="331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𝑅𝑀𝑆𝐸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𝑃h𝑦𝑠𝑖𝑐𝑠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E1BCF-51F0-CF06-E150-C818776BA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313" y="2008671"/>
                <a:ext cx="2639610" cy="331950"/>
              </a:xfrm>
              <a:prstGeom prst="rect">
                <a:avLst/>
              </a:prstGeom>
              <a:blipFill>
                <a:blip r:embed="rId5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790846C-FC6B-D13D-9A45-57ACAA51E7ED}"/>
              </a:ext>
            </a:extLst>
          </p:cNvPr>
          <p:cNvSpPr/>
          <p:nvPr/>
        </p:nvSpPr>
        <p:spPr>
          <a:xfrm rot="5400000">
            <a:off x="9172533" y="675707"/>
            <a:ext cx="402942" cy="2247900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74A4A-B008-67BF-F44B-8852C3A6C186}"/>
              </a:ext>
            </a:extLst>
          </p:cNvPr>
          <p:cNvSpPr txBox="1"/>
          <p:nvPr/>
        </p:nvSpPr>
        <p:spPr>
          <a:xfrm>
            <a:off x="8458135" y="3909230"/>
            <a:ext cx="183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Minimize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9C6751-6812-4212-5B9E-F1DF4B4021D4}"/>
                  </a:ext>
                </a:extLst>
              </p:cNvPr>
              <p:cNvSpPr txBox="1"/>
              <p:nvPr/>
            </p:nvSpPr>
            <p:spPr>
              <a:xfrm>
                <a:off x="8937829" y="2876850"/>
                <a:ext cx="2847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9C6751-6812-4212-5B9E-F1DF4B402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829" y="2876850"/>
                <a:ext cx="2847975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613149B-7276-DEC9-6092-9A7E05A7E1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48671" y="3715552"/>
              <a:ext cx="262629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5258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613149B-7276-DEC9-6092-9A7E05A7E1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48671" y="3715552"/>
              <a:ext cx="262629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5258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4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8851" r="-2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163" r="-2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97701" r="-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Arrow: Down 20">
            <a:extLst>
              <a:ext uri="{FF2B5EF4-FFF2-40B4-BE49-F238E27FC236}">
                <a16:creationId xmlns:a16="http://schemas.microsoft.com/office/drawing/2014/main" id="{F616E5C8-9562-0CAA-333C-640888393BC5}"/>
              </a:ext>
            </a:extLst>
          </p:cNvPr>
          <p:cNvSpPr/>
          <p:nvPr/>
        </p:nvSpPr>
        <p:spPr>
          <a:xfrm>
            <a:off x="8112756" y="2356412"/>
            <a:ext cx="209550" cy="3693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AC9490-69A5-A0A6-5D0B-8E70B8452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19625" y="1255043"/>
            <a:ext cx="7381875" cy="4602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D1B5D8-F61C-D57A-DDC9-0F1D087F829B}"/>
              </a:ext>
            </a:extLst>
          </p:cNvPr>
          <p:cNvSpPr txBox="1"/>
          <p:nvPr/>
        </p:nvSpPr>
        <p:spPr>
          <a:xfrm>
            <a:off x="5566941" y="1408376"/>
            <a:ext cx="606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Recall</a:t>
            </a:r>
            <a:r>
              <a:rPr lang="en-US" dirty="0"/>
              <a:t>: Networks have learnable </a:t>
            </a:r>
            <a:r>
              <a:rPr lang="en-US" b="1" i="1" dirty="0"/>
              <a:t>weights</a:t>
            </a:r>
            <a:r>
              <a:rPr lang="en-US" dirty="0"/>
              <a:t> and </a:t>
            </a:r>
            <a:r>
              <a:rPr lang="en-US" b="1" i="1" dirty="0"/>
              <a:t>biases</a:t>
            </a:r>
            <a:endParaRPr lang="en-US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CC06B0-8AD0-7C7B-B93D-644021E2DF62}"/>
              </a:ext>
            </a:extLst>
          </p:cNvPr>
          <p:cNvGrpSpPr/>
          <p:nvPr/>
        </p:nvGrpSpPr>
        <p:grpSpPr>
          <a:xfrm>
            <a:off x="5055313" y="2115079"/>
            <a:ext cx="3166932" cy="1757039"/>
            <a:chOff x="122321" y="1671961"/>
            <a:chExt cx="3166932" cy="175703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0DEAA8-24F1-D3F6-0FD6-561486C3EAF6}"/>
                </a:ext>
              </a:extLst>
            </p:cNvPr>
            <p:cNvGrpSpPr/>
            <p:nvPr/>
          </p:nvGrpSpPr>
          <p:grpSpPr>
            <a:xfrm>
              <a:off x="122321" y="1671961"/>
              <a:ext cx="3166932" cy="1757039"/>
              <a:chOff x="766377" y="1723956"/>
              <a:chExt cx="3166932" cy="175703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B995298-AF2D-C777-C126-D965702430BA}"/>
                  </a:ext>
                </a:extLst>
              </p:cNvPr>
              <p:cNvGrpSpPr/>
              <p:nvPr/>
            </p:nvGrpSpPr>
            <p:grpSpPr>
              <a:xfrm>
                <a:off x="2789346" y="2294860"/>
                <a:ext cx="795025" cy="763479"/>
                <a:chOff x="2926726" y="2371901"/>
                <a:chExt cx="795025" cy="763479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1ACC5A5-48E0-75F0-B5D3-7F4F88B766F6}"/>
                    </a:ext>
                  </a:extLst>
                </p:cNvPr>
                <p:cNvSpPr/>
                <p:nvPr/>
              </p:nvSpPr>
              <p:spPr>
                <a:xfrm>
                  <a:off x="2958272" y="2371901"/>
                  <a:ext cx="763479" cy="7634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D524DF2A-AFFE-D026-B89F-A839C496D4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6726" y="2499885"/>
                      <a:ext cx="45868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5369DB27-7055-1201-8717-834C8FAF29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6726" y="2499885"/>
                      <a:ext cx="458680" cy="4308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0BB9FE8-B96E-9E63-AEC3-690AA342FCE6}"/>
                  </a:ext>
                </a:extLst>
              </p:cNvPr>
              <p:cNvSpPr/>
              <p:nvPr/>
            </p:nvSpPr>
            <p:spPr>
              <a:xfrm>
                <a:off x="1825101" y="1766579"/>
                <a:ext cx="284086" cy="284086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001AB16-D7AD-A656-26B7-620E5C9A839E}"/>
                  </a:ext>
                </a:extLst>
              </p:cNvPr>
              <p:cNvSpPr/>
              <p:nvPr/>
            </p:nvSpPr>
            <p:spPr>
              <a:xfrm>
                <a:off x="1751244" y="2209587"/>
                <a:ext cx="431800" cy="121941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D1544F1-1AB9-71B6-FA4B-E9846B61C912}"/>
                  </a:ext>
                </a:extLst>
              </p:cNvPr>
              <p:cNvGrpSpPr/>
              <p:nvPr/>
            </p:nvGrpSpPr>
            <p:grpSpPr>
              <a:xfrm>
                <a:off x="1825101" y="2294860"/>
                <a:ext cx="284086" cy="1052890"/>
                <a:chOff x="1825101" y="2294860"/>
                <a:chExt cx="284086" cy="105289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CDA1658-5FDF-9A38-3FE4-89833027F40A}"/>
                    </a:ext>
                  </a:extLst>
                </p:cNvPr>
                <p:cNvSpPr/>
                <p:nvPr/>
              </p:nvSpPr>
              <p:spPr>
                <a:xfrm>
                  <a:off x="1825101" y="2679262"/>
                  <a:ext cx="284086" cy="28408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A49BFD9-2506-D97B-86FF-DA1A9AC8183A}"/>
                    </a:ext>
                  </a:extLst>
                </p:cNvPr>
                <p:cNvSpPr/>
                <p:nvPr/>
              </p:nvSpPr>
              <p:spPr>
                <a:xfrm>
                  <a:off x="1825101" y="3063664"/>
                  <a:ext cx="284086" cy="28408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04BB846-0D7E-4538-1B0B-85DD97C32A65}"/>
                    </a:ext>
                  </a:extLst>
                </p:cNvPr>
                <p:cNvSpPr/>
                <p:nvPr/>
              </p:nvSpPr>
              <p:spPr>
                <a:xfrm>
                  <a:off x="1825101" y="2294860"/>
                  <a:ext cx="284086" cy="28408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E8168F-1B50-1F12-AE7E-BC487B857F0B}"/>
                  </a:ext>
                </a:extLst>
              </p:cNvPr>
              <p:cNvSpPr txBox="1"/>
              <p:nvPr/>
            </p:nvSpPr>
            <p:spPr>
              <a:xfrm rot="16200000">
                <a:off x="766377" y="2496128"/>
                <a:ext cx="1323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Input Parameters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33D9E4-EA45-9EC4-9D77-F98238F3A834}"/>
                  </a:ext>
                </a:extLst>
              </p:cNvPr>
              <p:cNvSpPr txBox="1"/>
              <p:nvPr/>
            </p:nvSpPr>
            <p:spPr>
              <a:xfrm>
                <a:off x="766377" y="1723956"/>
                <a:ext cx="1323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Bias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FE0B26E-377B-EDF4-6CBA-C661EF49DABA}"/>
                  </a:ext>
                </a:extLst>
              </p:cNvPr>
              <p:cNvCxnSpPr>
                <a:cxnSpLocks/>
                <a:stCxn id="30" idx="6"/>
                <a:endCxn id="47" idx="2"/>
              </p:cNvCxnSpPr>
              <p:nvPr/>
            </p:nvCxnSpPr>
            <p:spPr>
              <a:xfrm>
                <a:off x="2109187" y="1908622"/>
                <a:ext cx="711705" cy="76797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0EE77F6-ED72-03D7-1656-39F7054A9C30}"/>
                  </a:ext>
                </a:extLst>
              </p:cNvPr>
              <p:cNvCxnSpPr>
                <a:cxnSpLocks/>
                <a:stCxn id="46" idx="6"/>
                <a:endCxn id="47" idx="2"/>
              </p:cNvCxnSpPr>
              <p:nvPr/>
            </p:nvCxnSpPr>
            <p:spPr>
              <a:xfrm>
                <a:off x="2109187" y="2436903"/>
                <a:ext cx="711705" cy="23969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93B8DE7-E0D9-B5DB-45DF-3607C42DD8E4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 flipV="1">
                <a:off x="2109187" y="2676600"/>
                <a:ext cx="711705" cy="144705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1A29056-D048-CD8C-EAA1-967AB6103C27}"/>
                  </a:ext>
                </a:extLst>
              </p:cNvPr>
              <p:cNvCxnSpPr>
                <a:cxnSpLocks/>
                <a:stCxn id="45" idx="6"/>
                <a:endCxn id="47" idx="2"/>
              </p:cNvCxnSpPr>
              <p:nvPr/>
            </p:nvCxnSpPr>
            <p:spPr>
              <a:xfrm flipV="1">
                <a:off x="2109187" y="2676600"/>
                <a:ext cx="711705" cy="52910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D6C33F8-2B5D-E77F-5106-2C1899BC66CA}"/>
                      </a:ext>
                    </a:extLst>
                  </p:cNvPr>
                  <p:cNvSpPr txBox="1"/>
                  <p:nvPr/>
                </p:nvSpPr>
                <p:spPr>
                  <a:xfrm>
                    <a:off x="2465039" y="2034263"/>
                    <a:ext cx="17152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F6F5F71-F33F-0690-A81C-0B5034A44C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5039" y="2034263"/>
                    <a:ext cx="171521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2143" r="-28571" b="-73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89C9BF6-BAC9-8F6C-0E56-59FBF6F99835}"/>
                      </a:ext>
                    </a:extLst>
                  </p:cNvPr>
                  <p:cNvSpPr txBox="1"/>
                  <p:nvPr/>
                </p:nvSpPr>
                <p:spPr>
                  <a:xfrm>
                    <a:off x="2261944" y="2280484"/>
                    <a:ext cx="27302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1ED0495-4F0F-267F-58E6-36E2C803CF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1944" y="2280484"/>
                    <a:ext cx="273023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889" r="-6667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35C49FC-18E1-206A-48D9-9E158D910306}"/>
                      </a:ext>
                    </a:extLst>
                  </p:cNvPr>
                  <p:cNvSpPr txBox="1"/>
                  <p:nvPr/>
                </p:nvSpPr>
                <p:spPr>
                  <a:xfrm>
                    <a:off x="2198931" y="2499469"/>
                    <a:ext cx="27302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DD7D235-3047-3459-1B7D-6D3E428E5D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8931" y="2499469"/>
                    <a:ext cx="273023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89" r="-6667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6795E0B-C221-E3AE-CADD-DFFB78C61124}"/>
                      </a:ext>
                    </a:extLst>
                  </p:cNvPr>
                  <p:cNvSpPr txBox="1"/>
                  <p:nvPr/>
                </p:nvSpPr>
                <p:spPr>
                  <a:xfrm>
                    <a:off x="2456028" y="2925351"/>
                    <a:ext cx="27302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9C9AD167-6BA1-380D-2F31-3129BA8EF0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6028" y="2925351"/>
                    <a:ext cx="273023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8889" r="-6667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90AD5A34-8FD8-412B-0C35-CD3FAE046B40}"/>
                  </a:ext>
                </a:extLst>
              </p:cNvPr>
              <p:cNvSpPr/>
              <p:nvPr/>
            </p:nvSpPr>
            <p:spPr>
              <a:xfrm>
                <a:off x="3632154" y="2545331"/>
                <a:ext cx="301155" cy="308787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451E6C0-F2C0-761A-DA7C-E870B220B937}"/>
                    </a:ext>
                  </a:extLst>
                </p:cNvPr>
                <p:cNvSpPr txBox="1"/>
                <p:nvPr/>
              </p:nvSpPr>
              <p:spPr>
                <a:xfrm>
                  <a:off x="1236454" y="2245952"/>
                  <a:ext cx="21313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5274029-1FC6-6CA4-D3C8-17102ED5C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454" y="2245952"/>
                  <a:ext cx="213135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14286" r="-285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7AB5F6A-720D-D04F-3EE2-0B00937AFE98}"/>
                    </a:ext>
                  </a:extLst>
                </p:cNvPr>
                <p:cNvSpPr txBox="1"/>
                <p:nvPr/>
              </p:nvSpPr>
              <p:spPr>
                <a:xfrm>
                  <a:off x="1221628" y="2638695"/>
                  <a:ext cx="21730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7462A4D-B67D-C5B1-7325-8C1D63C41F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628" y="2638695"/>
                  <a:ext cx="21730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2778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1621DB8-F624-D555-EFAE-95F1DA1B948B}"/>
                    </a:ext>
                  </a:extLst>
                </p:cNvPr>
                <p:cNvSpPr txBox="1"/>
                <p:nvPr/>
              </p:nvSpPr>
              <p:spPr>
                <a:xfrm>
                  <a:off x="1216520" y="3039673"/>
                  <a:ext cx="21730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38EA908-7BB1-09F1-9BD8-0E5B10A46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6520" y="3039673"/>
                  <a:ext cx="21730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4286" r="-5714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CB6924-57EF-4A80-8A7F-8F0529A1C441}"/>
                    </a:ext>
                  </a:extLst>
                </p:cNvPr>
                <p:cNvSpPr txBox="1"/>
                <p:nvPr/>
              </p:nvSpPr>
              <p:spPr>
                <a:xfrm>
                  <a:off x="1248476" y="1757994"/>
                  <a:ext cx="139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FEBFF29-84F2-AB1D-E787-A8E267E75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476" y="1757994"/>
                  <a:ext cx="139462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0435" r="-26087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6C16776-5532-5F7D-F9F3-D52C913F18CD}"/>
              </a:ext>
            </a:extLst>
          </p:cNvPr>
          <p:cNvSpPr/>
          <p:nvPr/>
        </p:nvSpPr>
        <p:spPr>
          <a:xfrm>
            <a:off x="5295305" y="1920412"/>
            <a:ext cx="3243537" cy="20542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91A7D3-2DC9-B69F-C92D-1DBCB3476080}"/>
                  </a:ext>
                </a:extLst>
              </p:cNvPr>
              <p:cNvSpPr txBox="1"/>
              <p:nvPr/>
            </p:nvSpPr>
            <p:spPr>
              <a:xfrm>
                <a:off x="5512000" y="4083865"/>
                <a:ext cx="2826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91A7D3-2DC9-B69F-C92D-1DBCB3476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000" y="4083865"/>
                <a:ext cx="2826992" cy="276999"/>
              </a:xfrm>
              <a:prstGeom prst="rect">
                <a:avLst/>
              </a:prstGeom>
              <a:blipFill>
                <a:blip r:embed="rId17"/>
                <a:stretch>
                  <a:fillRect l="-862" r="-129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A2548A-CE93-F5C4-FB04-FEA177FF34C0}"/>
                  </a:ext>
                </a:extLst>
              </p:cNvPr>
              <p:cNvSpPr txBox="1"/>
              <p:nvPr/>
            </p:nvSpPr>
            <p:spPr>
              <a:xfrm>
                <a:off x="6121876" y="4420575"/>
                <a:ext cx="1519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A2548A-CE93-F5C4-FB04-FEA177FF3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876" y="4420575"/>
                <a:ext cx="1519198" cy="276999"/>
              </a:xfrm>
              <a:prstGeom prst="rect">
                <a:avLst/>
              </a:prstGeom>
              <a:blipFill>
                <a:blip r:embed="rId18"/>
                <a:stretch>
                  <a:fillRect l="-5221" t="-2174" r="-481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829C5C0-7851-8A7A-57D3-6327564CD73F}"/>
              </a:ext>
            </a:extLst>
          </p:cNvPr>
          <p:cNvCxnSpPr>
            <a:stCxn id="47" idx="0"/>
            <a:endCxn id="47" idx="4"/>
          </p:cNvCxnSpPr>
          <p:nvPr/>
        </p:nvCxnSpPr>
        <p:spPr>
          <a:xfrm>
            <a:off x="7491568" y="2685983"/>
            <a:ext cx="0" cy="7634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A38252-7786-4C0D-FF75-746B7D7D7119}"/>
                  </a:ext>
                </a:extLst>
              </p:cNvPr>
              <p:cNvSpPr txBox="1"/>
              <p:nvPr/>
            </p:nvSpPr>
            <p:spPr>
              <a:xfrm>
                <a:off x="7500239" y="2947519"/>
                <a:ext cx="3959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A38252-7786-4C0D-FF75-746B7D7D7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39" y="2947519"/>
                <a:ext cx="395942" cy="215444"/>
              </a:xfrm>
              <a:prstGeom prst="rect">
                <a:avLst/>
              </a:prstGeom>
              <a:blipFill>
                <a:blip r:embed="rId19"/>
                <a:stretch>
                  <a:fillRect l="-13846" r="-1538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BD601D-C853-5027-8213-65CE77C8AA0D}"/>
                  </a:ext>
                </a:extLst>
              </p:cNvPr>
              <p:cNvSpPr txBox="1"/>
              <p:nvPr/>
            </p:nvSpPr>
            <p:spPr>
              <a:xfrm>
                <a:off x="7751266" y="2088806"/>
                <a:ext cx="78563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Activation function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BD601D-C853-5027-8213-65CE77C8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266" y="2088806"/>
                <a:ext cx="785630" cy="600164"/>
              </a:xfrm>
              <a:prstGeom prst="rect">
                <a:avLst/>
              </a:prstGeom>
              <a:blipFill>
                <a:blip r:embed="rId20"/>
                <a:stretch>
                  <a:fillRect t="-1020" r="-3125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CB7BC24-C63A-FB29-6D25-7B9E8952D136}"/>
              </a:ext>
            </a:extLst>
          </p:cNvPr>
          <p:cNvSpPr txBox="1"/>
          <p:nvPr/>
        </p:nvSpPr>
        <p:spPr>
          <a:xfrm>
            <a:off x="8720684" y="2174646"/>
            <a:ext cx="3213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Hyperparameters/Design Choices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Batching strategy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E27F67-6D9D-FDBA-3732-EC1B0E440B9B}"/>
              </a:ext>
            </a:extLst>
          </p:cNvPr>
          <p:cNvSpPr txBox="1"/>
          <p:nvPr/>
        </p:nvSpPr>
        <p:spPr>
          <a:xfrm>
            <a:off x="727894" y="5330805"/>
            <a:ext cx="27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 S. Luo et al (2020)</a:t>
            </a:r>
          </a:p>
        </p:txBody>
      </p:sp>
    </p:spTree>
    <p:extLst>
      <p:ext uri="{BB962C8B-B14F-4D97-AF65-F5344CB8AC3E}">
        <p14:creationId xmlns:p14="http://schemas.microsoft.com/office/powerpoint/2010/main" val="322357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8B15-2FA4-EC79-5756-634305E8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PINNS in RANS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B64EC-B018-7673-954E-2E2EDE09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1316499"/>
            <a:ext cx="8209935" cy="31207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A0D8EC-D35E-EE98-EF04-8A798F0B65D6}"/>
              </a:ext>
            </a:extLst>
          </p:cNvPr>
          <p:cNvSpPr/>
          <p:nvPr/>
        </p:nvSpPr>
        <p:spPr>
          <a:xfrm>
            <a:off x="5771996" y="1316499"/>
            <a:ext cx="2880391" cy="3307432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DA3DD4-D94D-AA0A-47A3-FF5A3C3623A1}"/>
              </a:ext>
            </a:extLst>
          </p:cNvPr>
          <p:cNvGrpSpPr/>
          <p:nvPr/>
        </p:nvGrpSpPr>
        <p:grpSpPr>
          <a:xfrm>
            <a:off x="727894" y="1316499"/>
            <a:ext cx="3819525" cy="4015219"/>
            <a:chOff x="727894" y="1316499"/>
            <a:chExt cx="3819525" cy="40152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1C92B5-DC96-C1FE-0E23-B990005826BA}"/>
                </a:ext>
              </a:extLst>
            </p:cNvPr>
            <p:cNvSpPr/>
            <p:nvPr/>
          </p:nvSpPr>
          <p:spPr>
            <a:xfrm>
              <a:off x="727894" y="1316499"/>
              <a:ext cx="3819525" cy="33074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3F975D-491B-0DB0-7AB3-0E1B58792EC0}"/>
                    </a:ext>
                  </a:extLst>
                </p:cNvPr>
                <p:cNvSpPr txBox="1"/>
                <p:nvPr/>
              </p:nvSpPr>
              <p:spPr>
                <a:xfrm>
                  <a:off x="1213668" y="4685387"/>
                  <a:ext cx="284797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Feedforward Neural Network for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en-US" b="1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</m:oMath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3F975D-491B-0DB0-7AB3-0E1B58792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668" y="4685387"/>
                  <a:ext cx="2847975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D9FFEF-F6C0-2FF2-A182-2AFB750DCAE9}"/>
              </a:ext>
            </a:extLst>
          </p:cNvPr>
          <p:cNvGrpSpPr/>
          <p:nvPr/>
        </p:nvGrpSpPr>
        <p:grpSpPr>
          <a:xfrm>
            <a:off x="4292683" y="1316499"/>
            <a:ext cx="1600697" cy="4015219"/>
            <a:chOff x="4292683" y="1316499"/>
            <a:chExt cx="1600697" cy="40152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4DBC0C-E35E-3A8C-7040-DE5C77ADF8CF}"/>
                </a:ext>
              </a:extLst>
            </p:cNvPr>
            <p:cNvSpPr/>
            <p:nvPr/>
          </p:nvSpPr>
          <p:spPr>
            <a:xfrm>
              <a:off x="4690140" y="1316499"/>
              <a:ext cx="939135" cy="3307432"/>
            </a:xfrm>
            <a:prstGeom prst="rect">
              <a:avLst/>
            </a:prstGeom>
            <a:noFill/>
            <a:ln w="571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13C8A9-AE40-29C0-A92C-30941B0BCBAD}"/>
                </a:ext>
              </a:extLst>
            </p:cNvPr>
            <p:cNvSpPr txBox="1"/>
            <p:nvPr/>
          </p:nvSpPr>
          <p:spPr>
            <a:xfrm>
              <a:off x="4292683" y="4685387"/>
              <a:ext cx="1600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Differentiate </a:t>
              </a:r>
            </a:p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Outputs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36DE36-6967-94B3-371E-C550C75F961A}"/>
                  </a:ext>
                </a:extLst>
              </p:cNvPr>
              <p:cNvSpPr txBox="1"/>
              <p:nvPr/>
            </p:nvSpPr>
            <p:spPr>
              <a:xfrm>
                <a:off x="6296322" y="4685387"/>
                <a:ext cx="18317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Plug into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equation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36DE36-6967-94B3-371E-C550C75F9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22" y="4685387"/>
                <a:ext cx="1831737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0DADAAE-907C-3E58-CA5E-F75C96538C83}"/>
              </a:ext>
            </a:extLst>
          </p:cNvPr>
          <p:cNvSpPr/>
          <p:nvPr/>
        </p:nvSpPr>
        <p:spPr>
          <a:xfrm>
            <a:off x="8872690" y="1316499"/>
            <a:ext cx="2876857" cy="3307432"/>
          </a:xfrm>
          <a:prstGeom prst="rect">
            <a:avLst/>
          </a:prstGeom>
          <a:noFill/>
          <a:ln w="571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E1BCF-51F0-CF06-E150-C818776BA5B6}"/>
                  </a:ext>
                </a:extLst>
              </p:cNvPr>
              <p:cNvSpPr txBox="1"/>
              <p:nvPr/>
            </p:nvSpPr>
            <p:spPr>
              <a:xfrm>
                <a:off x="8991313" y="2008671"/>
                <a:ext cx="2639610" cy="331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𝑅𝑀𝑆𝐸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𝑃h𝑦𝑠𝑖𝑐𝑠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E1BCF-51F0-CF06-E150-C818776BA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313" y="2008671"/>
                <a:ext cx="2639610" cy="331950"/>
              </a:xfrm>
              <a:prstGeom prst="rect">
                <a:avLst/>
              </a:prstGeom>
              <a:blipFill>
                <a:blip r:embed="rId5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790846C-FC6B-D13D-9A45-57ACAA51E7ED}"/>
              </a:ext>
            </a:extLst>
          </p:cNvPr>
          <p:cNvSpPr/>
          <p:nvPr/>
        </p:nvSpPr>
        <p:spPr>
          <a:xfrm rot="5400000">
            <a:off x="10095975" y="1451864"/>
            <a:ext cx="402942" cy="2247900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74A4A-B008-67BF-F44B-8852C3A6C186}"/>
              </a:ext>
            </a:extLst>
          </p:cNvPr>
          <p:cNvSpPr txBox="1"/>
          <p:nvPr/>
        </p:nvSpPr>
        <p:spPr>
          <a:xfrm>
            <a:off x="9381577" y="4685387"/>
            <a:ext cx="183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Minimize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9C6751-6812-4212-5B9E-F1DF4B4021D4}"/>
                  </a:ext>
                </a:extLst>
              </p:cNvPr>
              <p:cNvSpPr txBox="1"/>
              <p:nvPr/>
            </p:nvSpPr>
            <p:spPr>
              <a:xfrm>
                <a:off x="8937829" y="2876850"/>
                <a:ext cx="2847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9C6751-6812-4212-5B9E-F1DF4B402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829" y="2876850"/>
                <a:ext cx="2847975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613149B-7276-DEC9-6092-9A7E05A7E1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48671" y="3715552"/>
              <a:ext cx="262629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5258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613149B-7276-DEC9-6092-9A7E05A7E1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48671" y="3715552"/>
              <a:ext cx="262629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5258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4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8851" r="-2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163" r="-2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97701" r="-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Arrow: Down 20">
            <a:extLst>
              <a:ext uri="{FF2B5EF4-FFF2-40B4-BE49-F238E27FC236}">
                <a16:creationId xmlns:a16="http://schemas.microsoft.com/office/drawing/2014/main" id="{F616E5C8-9562-0CAA-333C-640888393BC5}"/>
              </a:ext>
            </a:extLst>
          </p:cNvPr>
          <p:cNvSpPr/>
          <p:nvPr/>
        </p:nvSpPr>
        <p:spPr>
          <a:xfrm>
            <a:off x="10152266" y="3244335"/>
            <a:ext cx="209550" cy="3693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9850A5-1A46-6383-AB31-20E9D08B37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5950" y="1255042"/>
            <a:ext cx="6372225" cy="4393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08403-3D13-34AE-0C43-8C6B2F910AB1}"/>
              </a:ext>
            </a:extLst>
          </p:cNvPr>
          <p:cNvSpPr txBox="1"/>
          <p:nvPr/>
        </p:nvSpPr>
        <p:spPr>
          <a:xfrm>
            <a:off x="6298170" y="1580627"/>
            <a:ext cx="5167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Derivatives</a:t>
            </a:r>
            <a:r>
              <a:rPr lang="en-US" dirty="0"/>
              <a:t> of outputs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 methods cost prohibitive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Finite 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Symbolic math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A10452-811A-B8FF-68DF-9C78968B5849}"/>
              </a:ext>
            </a:extLst>
          </p:cNvPr>
          <p:cNvSpPr txBox="1"/>
          <p:nvPr/>
        </p:nvSpPr>
        <p:spPr>
          <a:xfrm>
            <a:off x="6277193" y="2885834"/>
            <a:ext cx="516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5"/>
                </a:solidFill>
              </a:rPr>
              <a:t>Automatic Differentiation</a:t>
            </a:r>
            <a:r>
              <a:rPr lang="en-US" dirty="0"/>
              <a:t>- elegant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Computer arithmetic and data structures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Concept</a:t>
            </a:r>
            <a:r>
              <a:rPr lang="en-US" dirty="0"/>
              <a:t>: Everything is chain-rulable!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65848-F1AD-D345-506E-88645E7571D6}"/>
              </a:ext>
            </a:extLst>
          </p:cNvPr>
          <p:cNvSpPr txBox="1"/>
          <p:nvPr/>
        </p:nvSpPr>
        <p:spPr>
          <a:xfrm>
            <a:off x="442452" y="5331718"/>
            <a:ext cx="27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 S. Luo et al (2020)</a:t>
            </a:r>
          </a:p>
        </p:txBody>
      </p:sp>
    </p:spTree>
    <p:extLst>
      <p:ext uri="{BB962C8B-B14F-4D97-AF65-F5344CB8AC3E}">
        <p14:creationId xmlns:p14="http://schemas.microsoft.com/office/powerpoint/2010/main" val="381690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00AB19A-4312-F113-0FB6-77B8E6681854}"/>
              </a:ext>
            </a:extLst>
          </p:cNvPr>
          <p:cNvSpPr/>
          <p:nvPr/>
        </p:nvSpPr>
        <p:spPr>
          <a:xfrm>
            <a:off x="845423" y="597345"/>
            <a:ext cx="10629401" cy="666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B55759-1C0C-76A4-3D68-52E9E6BEE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747712"/>
            <a:ext cx="51435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4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8B15-2FA4-EC79-5756-634305E8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PINNS in RANS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B64EC-B018-7673-954E-2E2EDE09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1316499"/>
            <a:ext cx="8209935" cy="31207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A0D8EC-D35E-EE98-EF04-8A798F0B65D6}"/>
              </a:ext>
            </a:extLst>
          </p:cNvPr>
          <p:cNvSpPr/>
          <p:nvPr/>
        </p:nvSpPr>
        <p:spPr>
          <a:xfrm>
            <a:off x="5771996" y="1316499"/>
            <a:ext cx="2880391" cy="3307432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DA3DD4-D94D-AA0A-47A3-FF5A3C3623A1}"/>
              </a:ext>
            </a:extLst>
          </p:cNvPr>
          <p:cNvGrpSpPr/>
          <p:nvPr/>
        </p:nvGrpSpPr>
        <p:grpSpPr>
          <a:xfrm>
            <a:off x="727894" y="1316499"/>
            <a:ext cx="3819525" cy="4015219"/>
            <a:chOff x="727894" y="1316499"/>
            <a:chExt cx="3819525" cy="40152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1C92B5-DC96-C1FE-0E23-B990005826BA}"/>
                </a:ext>
              </a:extLst>
            </p:cNvPr>
            <p:cNvSpPr/>
            <p:nvPr/>
          </p:nvSpPr>
          <p:spPr>
            <a:xfrm>
              <a:off x="727894" y="1316499"/>
              <a:ext cx="3819525" cy="33074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3F975D-491B-0DB0-7AB3-0E1B58792EC0}"/>
                    </a:ext>
                  </a:extLst>
                </p:cNvPr>
                <p:cNvSpPr txBox="1"/>
                <p:nvPr/>
              </p:nvSpPr>
              <p:spPr>
                <a:xfrm>
                  <a:off x="1213668" y="4685387"/>
                  <a:ext cx="284797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Feedforward Neural Network for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en-US" b="1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</m:oMath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3F975D-491B-0DB0-7AB3-0E1B58792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668" y="4685387"/>
                  <a:ext cx="2847975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D9FFEF-F6C0-2FF2-A182-2AFB750DCAE9}"/>
              </a:ext>
            </a:extLst>
          </p:cNvPr>
          <p:cNvGrpSpPr/>
          <p:nvPr/>
        </p:nvGrpSpPr>
        <p:grpSpPr>
          <a:xfrm>
            <a:off x="4292683" y="1316499"/>
            <a:ext cx="1600697" cy="4015219"/>
            <a:chOff x="4292683" y="1316499"/>
            <a:chExt cx="1600697" cy="40152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4DBC0C-E35E-3A8C-7040-DE5C77ADF8CF}"/>
                </a:ext>
              </a:extLst>
            </p:cNvPr>
            <p:cNvSpPr/>
            <p:nvPr/>
          </p:nvSpPr>
          <p:spPr>
            <a:xfrm>
              <a:off x="4690140" y="1316499"/>
              <a:ext cx="939135" cy="3307432"/>
            </a:xfrm>
            <a:prstGeom prst="rect">
              <a:avLst/>
            </a:prstGeom>
            <a:noFill/>
            <a:ln w="571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13C8A9-AE40-29C0-A92C-30941B0BCBAD}"/>
                </a:ext>
              </a:extLst>
            </p:cNvPr>
            <p:cNvSpPr txBox="1"/>
            <p:nvPr/>
          </p:nvSpPr>
          <p:spPr>
            <a:xfrm>
              <a:off x="4292683" y="4685387"/>
              <a:ext cx="1600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Differentiate </a:t>
              </a:r>
            </a:p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Outputs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36DE36-6967-94B3-371E-C550C75F961A}"/>
                  </a:ext>
                </a:extLst>
              </p:cNvPr>
              <p:cNvSpPr txBox="1"/>
              <p:nvPr/>
            </p:nvSpPr>
            <p:spPr>
              <a:xfrm>
                <a:off x="6296322" y="4685387"/>
                <a:ext cx="18317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Plug into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equation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36DE36-6967-94B3-371E-C550C75F9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322" y="4685387"/>
                <a:ext cx="1831737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0DADAAE-907C-3E58-CA5E-F75C96538C83}"/>
              </a:ext>
            </a:extLst>
          </p:cNvPr>
          <p:cNvSpPr/>
          <p:nvPr/>
        </p:nvSpPr>
        <p:spPr>
          <a:xfrm>
            <a:off x="8872690" y="1316499"/>
            <a:ext cx="2876857" cy="3307432"/>
          </a:xfrm>
          <a:prstGeom prst="rect">
            <a:avLst/>
          </a:prstGeom>
          <a:noFill/>
          <a:ln w="571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E1BCF-51F0-CF06-E150-C818776BA5B6}"/>
                  </a:ext>
                </a:extLst>
              </p:cNvPr>
              <p:cNvSpPr txBox="1"/>
              <p:nvPr/>
            </p:nvSpPr>
            <p:spPr>
              <a:xfrm>
                <a:off x="8991313" y="2008671"/>
                <a:ext cx="2639610" cy="331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𝑅𝑀𝑆𝐸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𝑃h𝑦𝑠𝑖𝑐𝑠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E1BCF-51F0-CF06-E150-C818776BA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313" y="2008671"/>
                <a:ext cx="2639610" cy="331950"/>
              </a:xfrm>
              <a:prstGeom prst="rect">
                <a:avLst/>
              </a:prstGeom>
              <a:blipFill>
                <a:blip r:embed="rId5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790846C-FC6B-D13D-9A45-57ACAA51E7ED}"/>
              </a:ext>
            </a:extLst>
          </p:cNvPr>
          <p:cNvSpPr/>
          <p:nvPr/>
        </p:nvSpPr>
        <p:spPr>
          <a:xfrm rot="5400000">
            <a:off x="10095975" y="1451864"/>
            <a:ext cx="402942" cy="2247900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74A4A-B008-67BF-F44B-8852C3A6C186}"/>
              </a:ext>
            </a:extLst>
          </p:cNvPr>
          <p:cNvSpPr txBox="1"/>
          <p:nvPr/>
        </p:nvSpPr>
        <p:spPr>
          <a:xfrm>
            <a:off x="9381577" y="4685387"/>
            <a:ext cx="183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Minimize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9C6751-6812-4212-5B9E-F1DF4B4021D4}"/>
                  </a:ext>
                </a:extLst>
              </p:cNvPr>
              <p:cNvSpPr txBox="1"/>
              <p:nvPr/>
            </p:nvSpPr>
            <p:spPr>
              <a:xfrm>
                <a:off x="8937829" y="2876850"/>
                <a:ext cx="2847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9C6751-6812-4212-5B9E-F1DF4B402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829" y="2876850"/>
                <a:ext cx="2847975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613149B-7276-DEC9-6092-9A7E05A7E1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48671" y="3715552"/>
              <a:ext cx="262629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5258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613149B-7276-DEC9-6092-9A7E05A7E1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48671" y="3715552"/>
              <a:ext cx="262629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5258">
                      <a:extLst>
                        <a:ext uri="{9D8B030D-6E8A-4147-A177-3AD203B41FA5}">
                          <a16:colId xmlns:a16="http://schemas.microsoft.com/office/drawing/2014/main" val="1117833612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463196750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57909213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2074349665"/>
                        </a:ext>
                      </a:extLst>
                    </a:gridCol>
                    <a:gridCol w="525258">
                      <a:extLst>
                        <a:ext uri="{9D8B030D-6E8A-4147-A177-3AD203B41FA5}">
                          <a16:colId xmlns:a16="http://schemas.microsoft.com/office/drawing/2014/main" val="551151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4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8851" r="-2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163" r="-2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97701" r="-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530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Arrow: Down 20">
            <a:extLst>
              <a:ext uri="{FF2B5EF4-FFF2-40B4-BE49-F238E27FC236}">
                <a16:creationId xmlns:a16="http://schemas.microsoft.com/office/drawing/2014/main" id="{F616E5C8-9562-0CAA-333C-640888393BC5}"/>
              </a:ext>
            </a:extLst>
          </p:cNvPr>
          <p:cNvSpPr/>
          <p:nvPr/>
        </p:nvSpPr>
        <p:spPr>
          <a:xfrm>
            <a:off x="10152266" y="3244335"/>
            <a:ext cx="209550" cy="36933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1638D-234C-2036-A59D-A83F60B1DE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300" y="1255043"/>
            <a:ext cx="5580113" cy="419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77378F-3E42-D438-1A89-C739B2C724EC}"/>
              </a:ext>
            </a:extLst>
          </p:cNvPr>
          <p:cNvSpPr txBox="1"/>
          <p:nvPr/>
        </p:nvSpPr>
        <p:spPr>
          <a:xfrm>
            <a:off x="920272" y="1404257"/>
            <a:ext cx="4368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Auto-differentiate and plug into RANS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CE7981-1534-D64E-92BE-102E98EF2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428" y="5502374"/>
            <a:ext cx="7585904" cy="84588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EDBAAE-4E2B-BA73-8654-87C2B44FBB5C}"/>
              </a:ext>
            </a:extLst>
          </p:cNvPr>
          <p:cNvSpPr/>
          <p:nvPr/>
        </p:nvSpPr>
        <p:spPr>
          <a:xfrm>
            <a:off x="2148740" y="5453743"/>
            <a:ext cx="7693256" cy="84588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94C340-0FFF-B52F-31C6-56ECA1E87725}"/>
              </a:ext>
            </a:extLst>
          </p:cNvPr>
          <p:cNvSpPr txBox="1"/>
          <p:nvPr/>
        </p:nvSpPr>
        <p:spPr>
          <a:xfrm>
            <a:off x="855134" y="2380151"/>
            <a:ext cx="4368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Calculate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Both DNS </a:t>
            </a:r>
            <a:r>
              <a:rPr lang="en-US" sz="2400" i="1" dirty="0"/>
              <a:t>and </a:t>
            </a:r>
            <a:r>
              <a:rPr lang="en-US" sz="2400" dirty="0"/>
              <a:t>Physics!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FD49B6-A040-5DB4-8D42-2A5E2F186AED}"/>
              </a:ext>
            </a:extLst>
          </p:cNvPr>
          <p:cNvSpPr txBox="1"/>
          <p:nvPr/>
        </p:nvSpPr>
        <p:spPr>
          <a:xfrm>
            <a:off x="954758" y="3440935"/>
            <a:ext cx="3818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Iteratively adjust!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103341-B52E-3601-AE2C-61136F044D6E}"/>
              </a:ext>
            </a:extLst>
          </p:cNvPr>
          <p:cNvSpPr txBox="1"/>
          <p:nvPr/>
        </p:nvSpPr>
        <p:spPr>
          <a:xfrm>
            <a:off x="9460833" y="5008552"/>
            <a:ext cx="27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 S. Luo et al (2020)</a:t>
            </a:r>
          </a:p>
        </p:txBody>
      </p:sp>
    </p:spTree>
    <p:extLst>
      <p:ext uri="{BB962C8B-B14F-4D97-AF65-F5344CB8AC3E}">
        <p14:creationId xmlns:p14="http://schemas.microsoft.com/office/powerpoint/2010/main" val="23720507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2F9D0C7E7D8940BF2421F486188053" ma:contentTypeVersion="12" ma:contentTypeDescription="Create a new document." ma:contentTypeScope="" ma:versionID="9742ce8d9b2304abe34876c02513775a">
  <xsd:schema xmlns:xsd="http://www.w3.org/2001/XMLSchema" xmlns:xs="http://www.w3.org/2001/XMLSchema" xmlns:p="http://schemas.microsoft.com/office/2006/metadata/properties" xmlns:ns3="92e38083-c1c1-4015-9398-45b0b3c91716" targetNamespace="http://schemas.microsoft.com/office/2006/metadata/properties" ma:root="true" ma:fieldsID="9b1713dcc1775437acd6faba59d5b7bf" ns3:_="">
    <xsd:import namespace="92e38083-c1c1-4015-9398-45b0b3c917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38083-c1c1-4015-9398-45b0b3c917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15D39C-90AF-4C48-98B7-94180B0337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B75BB7-77CA-41CB-99AF-725F7BF36B26}">
  <ds:schemaRefs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e38083-c1c1-4015-9398-45b0b3c91716"/>
  </ds:schemaRefs>
</ds:datastoreItem>
</file>

<file path=customXml/itemProps3.xml><?xml version="1.0" encoding="utf-8"?>
<ds:datastoreItem xmlns:ds="http://schemas.openxmlformats.org/officeDocument/2006/customXml" ds:itemID="{5B9386B5-7175-4255-826F-32F756A36A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e38083-c1c1-4015-9398-45b0b3c917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698667d-8817-4ad9-a7f2-bb287f867e5f}" enabled="0" method="" siteId="{a698667d-8817-4ad9-a7f2-bb287f867e5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2511</TotalTime>
  <Words>1041</Words>
  <Application>Microsoft Office PowerPoint</Application>
  <PresentationFormat>Widescreen</PresentationFormat>
  <Paragraphs>224</Paragraphs>
  <Slides>20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Retrospect</vt:lpstr>
      <vt:lpstr>Machine Learning For Transport and Mixing Processes</vt:lpstr>
      <vt:lpstr>Overview</vt:lpstr>
      <vt:lpstr>Recap: PINNS</vt:lpstr>
      <vt:lpstr>PINNS in RANS</vt:lpstr>
      <vt:lpstr>PINNS in RANS</vt:lpstr>
      <vt:lpstr>PINNS in RANS</vt:lpstr>
      <vt:lpstr>PINNS in RANS</vt:lpstr>
      <vt:lpstr>PowerPoint Presentation</vt:lpstr>
      <vt:lpstr>PINNS in RANS</vt:lpstr>
      <vt:lpstr>PINNS in RANS: Results</vt:lpstr>
      <vt:lpstr>Building a PINN from Scratch</vt:lpstr>
      <vt:lpstr>Building Blocks</vt:lpstr>
      <vt:lpstr>Code Process</vt:lpstr>
      <vt:lpstr>PowerPoint Presentation</vt:lpstr>
      <vt:lpstr>Parameter Hyperparameter Choices</vt:lpstr>
      <vt:lpstr>PowerPoint Presentation</vt:lpstr>
      <vt:lpstr>PowerPoint Presentation</vt:lpstr>
      <vt:lpstr>PowerPoint Presentation</vt:lpstr>
      <vt:lpstr>PowerPoint Presentation</vt:lpstr>
      <vt:lpstr>Summary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Turbulence Closure</dc:title>
  <dc:creator>Schanta, Ryan</dc:creator>
  <cp:lastModifiedBy>Schanta, Ryan</cp:lastModifiedBy>
  <cp:revision>8</cp:revision>
  <dcterms:created xsi:type="dcterms:W3CDTF">2024-04-15T13:41:04Z</dcterms:created>
  <dcterms:modified xsi:type="dcterms:W3CDTF">2024-05-20T22:20:15Z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0x010100C92F9D0C7E7D8940BF2421F486188053</vt:lpwstr>
  </property>
</Properties>
</file>